
<file path=[Content_Types].xml><?xml version="1.0" encoding="utf-8"?>
<Types xmlns="http://schemas.openxmlformats.org/package/2006/content-types">
  <Default Extension="mp3" ContentType="audio/mpeg"/>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57" r:id="rId3"/>
    <p:sldId id="262" r:id="rId4"/>
    <p:sldId id="258" r:id="rId5"/>
    <p:sldId id="263" r:id="rId6"/>
    <p:sldId id="264" r:id="rId7"/>
    <p:sldId id="259" r:id="rId8"/>
    <p:sldId id="265" r:id="rId9"/>
    <p:sldId id="266" r:id="rId10"/>
    <p:sldId id="260" r:id="rId11"/>
    <p:sldId id="267" r:id="rId12"/>
    <p:sldId id="269" r:id="rId13"/>
    <p:sldId id="261" r:id="rId14"/>
    <p:sldId id="270" r:id="rId15"/>
    <p:sldId id="271"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D32AD54-4FBC-46E9-8304-5B05B2708BD6}">
          <p14:sldIdLst>
            <p14:sldId id="256"/>
            <p14:sldId id="257"/>
            <p14:sldId id="262"/>
            <p14:sldId id="258"/>
            <p14:sldId id="263"/>
            <p14:sldId id="264"/>
            <p14:sldId id="259"/>
            <p14:sldId id="265"/>
            <p14:sldId id="266"/>
            <p14:sldId id="260"/>
            <p14:sldId id="267"/>
            <p14:sldId id="269"/>
            <p14:sldId id="261"/>
            <p14:sldId id="270"/>
            <p14:sldId id="271"/>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76"/>
    <a:srgbClr val="00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657AF4-D43A-3F42-882E-68BEB06145D0}" v="3633" dt="2018-04-25T03:20:52.3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5000"/>
  </p:normalViewPr>
  <p:slideViewPr>
    <p:cSldViewPr snapToGrid="0">
      <p:cViewPr varScale="1">
        <p:scale>
          <a:sx n="80" d="100"/>
          <a:sy n="80" d="100"/>
        </p:scale>
        <p:origin x="120" y="186"/>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kki Strawn" userId="2f8fcd2add6ecf59" providerId="Windows Live" clId="Web-{EEA31FED-FDE9-4C03-88E3-6B5672F36289}"/>
    <pc:docChg chg="addSld delSld modSld sldOrd modSection">
      <pc:chgData name="Nikki Strawn" userId="2f8fcd2add6ecf59" providerId="Windows Live" clId="Web-{EEA31FED-FDE9-4C03-88E3-6B5672F36289}" dt="2018-04-24T21:59:59.520" v="1114"/>
      <pc:docMkLst>
        <pc:docMk/>
      </pc:docMkLst>
      <pc:sldChg chg="modNotes">
        <pc:chgData name="Nikki Strawn" userId="2f8fcd2add6ecf59" providerId="Windows Live" clId="Web-{EEA31FED-FDE9-4C03-88E3-6B5672F36289}" dt="2018-04-24T21:24:44.981" v="722"/>
        <pc:sldMkLst>
          <pc:docMk/>
          <pc:sldMk cId="2369836753" sldId="257"/>
        </pc:sldMkLst>
      </pc:sldChg>
      <pc:sldChg chg="modSp modNotes">
        <pc:chgData name="Nikki Strawn" userId="2f8fcd2add6ecf59" providerId="Windows Live" clId="Web-{EEA31FED-FDE9-4C03-88E3-6B5672F36289}" dt="2018-04-24T21:59:23.441" v="1113"/>
        <pc:sldMkLst>
          <pc:docMk/>
          <pc:sldMk cId="3536327459" sldId="258"/>
        </pc:sldMkLst>
        <pc:spChg chg="mod">
          <ac:chgData name="Nikki Strawn" userId="2f8fcd2add6ecf59" providerId="Windows Live" clId="Web-{EEA31FED-FDE9-4C03-88E3-6B5672F36289}" dt="2018-04-24T21:59:23.441" v="1113"/>
          <ac:spMkLst>
            <pc:docMk/>
            <pc:sldMk cId="3536327459" sldId="258"/>
            <ac:spMk id="3" creationId="{00000000-0000-0000-0000-000000000000}"/>
          </ac:spMkLst>
        </pc:spChg>
      </pc:sldChg>
      <pc:sldChg chg="modSp modNotes">
        <pc:chgData name="Nikki Strawn" userId="2f8fcd2add6ecf59" providerId="Windows Live" clId="Web-{EEA31FED-FDE9-4C03-88E3-6B5672F36289}" dt="2018-04-24T21:55:58.107" v="1101"/>
        <pc:sldMkLst>
          <pc:docMk/>
          <pc:sldMk cId="2364863673" sldId="259"/>
        </pc:sldMkLst>
        <pc:graphicFrameChg chg="mod modGraphic">
          <ac:chgData name="Nikki Strawn" userId="2f8fcd2add6ecf59" providerId="Windows Live" clId="Web-{EEA31FED-FDE9-4C03-88E3-6B5672F36289}" dt="2018-04-24T21:55:58.107" v="1101"/>
          <ac:graphicFrameMkLst>
            <pc:docMk/>
            <pc:sldMk cId="2364863673" sldId="259"/>
            <ac:graphicFrameMk id="4" creationId="{00000000-0000-0000-0000-000000000000}"/>
          </ac:graphicFrameMkLst>
        </pc:graphicFrameChg>
      </pc:sldChg>
      <pc:sldChg chg="modSp ord modNotes">
        <pc:chgData name="Nikki Strawn" userId="2f8fcd2add6ecf59" providerId="Windows Live" clId="Web-{EEA31FED-FDE9-4C03-88E3-6B5672F36289}" dt="2018-04-24T21:59:59.520" v="1114"/>
        <pc:sldMkLst>
          <pc:docMk/>
          <pc:sldMk cId="3916485284" sldId="261"/>
        </pc:sldMkLst>
        <pc:spChg chg="mod">
          <ac:chgData name="Nikki Strawn" userId="2f8fcd2add6ecf59" providerId="Windows Live" clId="Web-{EEA31FED-FDE9-4C03-88E3-6B5672F36289}" dt="2018-04-24T21:14:10.043" v="486"/>
          <ac:spMkLst>
            <pc:docMk/>
            <pc:sldMk cId="3916485284" sldId="261"/>
            <ac:spMk id="2" creationId="{00000000-0000-0000-0000-000000000000}"/>
          </ac:spMkLst>
        </pc:spChg>
        <pc:spChg chg="mod">
          <ac:chgData name="Nikki Strawn" userId="2f8fcd2add6ecf59" providerId="Windows Live" clId="Web-{EEA31FED-FDE9-4C03-88E3-6B5672F36289}" dt="2018-04-24T21:59:59.520" v="1114"/>
          <ac:spMkLst>
            <pc:docMk/>
            <pc:sldMk cId="3916485284" sldId="261"/>
            <ac:spMk id="3" creationId="{00000000-0000-0000-0000-000000000000}"/>
          </ac:spMkLst>
        </pc:spChg>
      </pc:sldChg>
      <pc:sldChg chg="modNotes">
        <pc:chgData name="Nikki Strawn" userId="2f8fcd2add6ecf59" providerId="Windows Live" clId="Web-{EEA31FED-FDE9-4C03-88E3-6B5672F36289}" dt="2018-04-24T21:25:38.217" v="725"/>
        <pc:sldMkLst>
          <pc:docMk/>
          <pc:sldMk cId="3333406740" sldId="262"/>
        </pc:sldMkLst>
      </pc:sldChg>
      <pc:sldChg chg="modSp modNotes">
        <pc:chgData name="Nikki Strawn" userId="2f8fcd2add6ecf59" providerId="Windows Live" clId="Web-{EEA31FED-FDE9-4C03-88E3-6B5672F36289}" dt="2018-04-24T21:59:07.862" v="1102"/>
        <pc:sldMkLst>
          <pc:docMk/>
          <pc:sldMk cId="2341989687" sldId="263"/>
        </pc:sldMkLst>
        <pc:spChg chg="mod">
          <ac:chgData name="Nikki Strawn" userId="2f8fcd2add6ecf59" providerId="Windows Live" clId="Web-{EEA31FED-FDE9-4C03-88E3-6B5672F36289}" dt="2018-04-24T21:59:07.862" v="1102"/>
          <ac:spMkLst>
            <pc:docMk/>
            <pc:sldMk cId="2341989687" sldId="263"/>
            <ac:spMk id="3" creationId="{00000000-0000-0000-0000-000000000000}"/>
          </ac:spMkLst>
        </pc:spChg>
      </pc:sldChg>
      <pc:sldChg chg="modSp modNotes">
        <pc:chgData name="Nikki Strawn" userId="2f8fcd2add6ecf59" providerId="Windows Live" clId="Web-{EEA31FED-FDE9-4C03-88E3-6B5672F36289}" dt="2018-04-24T21:08:49.783" v="228"/>
        <pc:sldMkLst>
          <pc:docMk/>
          <pc:sldMk cId="876741431" sldId="264"/>
        </pc:sldMkLst>
        <pc:spChg chg="mod">
          <ac:chgData name="Nikki Strawn" userId="2f8fcd2add6ecf59" providerId="Windows Live" clId="Web-{EEA31FED-FDE9-4C03-88E3-6B5672F36289}" dt="2018-04-24T21:08:49.783" v="228"/>
          <ac:spMkLst>
            <pc:docMk/>
            <pc:sldMk cId="876741431" sldId="264"/>
            <ac:spMk id="3" creationId="{00000000-0000-0000-0000-000000000000}"/>
          </ac:spMkLst>
        </pc:spChg>
      </pc:sldChg>
      <pc:sldChg chg="modSp">
        <pc:chgData name="Nikki Strawn" userId="2f8fcd2add6ecf59" providerId="Windows Live" clId="Web-{EEA31FED-FDE9-4C03-88E3-6B5672F36289}" dt="2018-04-24T21:32:07.680" v="773"/>
        <pc:sldMkLst>
          <pc:docMk/>
          <pc:sldMk cId="1172737878" sldId="265"/>
        </pc:sldMkLst>
        <pc:graphicFrameChg chg="mod modGraphic">
          <ac:chgData name="Nikki Strawn" userId="2f8fcd2add6ecf59" providerId="Windows Live" clId="Web-{EEA31FED-FDE9-4C03-88E3-6B5672F36289}" dt="2018-04-24T21:32:07.680" v="773"/>
          <ac:graphicFrameMkLst>
            <pc:docMk/>
            <pc:sldMk cId="1172737878" sldId="265"/>
            <ac:graphicFrameMk id="4" creationId="{00000000-0000-0000-0000-000000000000}"/>
          </ac:graphicFrameMkLst>
        </pc:graphicFrameChg>
      </pc:sldChg>
      <pc:sldChg chg="modSp modNotes">
        <pc:chgData name="Nikki Strawn" userId="2f8fcd2add6ecf59" providerId="Windows Live" clId="Web-{EEA31FED-FDE9-4C03-88E3-6B5672F36289}" dt="2018-04-24T21:53:37.385" v="1013"/>
        <pc:sldMkLst>
          <pc:docMk/>
          <pc:sldMk cId="1614942221" sldId="266"/>
        </pc:sldMkLst>
        <pc:graphicFrameChg chg="mod modGraphic">
          <ac:chgData name="Nikki Strawn" userId="2f8fcd2add6ecf59" providerId="Windows Live" clId="Web-{EEA31FED-FDE9-4C03-88E3-6B5672F36289}" dt="2018-04-24T21:53:37.385" v="1013"/>
          <ac:graphicFrameMkLst>
            <pc:docMk/>
            <pc:sldMk cId="1614942221" sldId="266"/>
            <ac:graphicFrameMk id="4" creationId="{00000000-0000-0000-0000-000000000000}"/>
          </ac:graphicFrameMkLst>
        </pc:graphicFrameChg>
      </pc:sldChg>
      <pc:sldChg chg="modSp modNotes">
        <pc:chgData name="Nikki Strawn" userId="2f8fcd2add6ecf59" providerId="Windows Live" clId="Web-{EEA31FED-FDE9-4C03-88E3-6B5672F36289}" dt="2018-04-24T21:18:21.549" v="631"/>
        <pc:sldMkLst>
          <pc:docMk/>
          <pc:sldMk cId="1749773630" sldId="269"/>
        </pc:sldMkLst>
        <pc:spChg chg="mod">
          <ac:chgData name="Nikki Strawn" userId="2f8fcd2add6ecf59" providerId="Windows Live" clId="Web-{EEA31FED-FDE9-4C03-88E3-6B5672F36289}" dt="2018-04-24T21:18:21.549" v="631"/>
          <ac:spMkLst>
            <pc:docMk/>
            <pc:sldMk cId="1749773630" sldId="269"/>
            <ac:spMk id="3" creationId="{00000000-0000-0000-0000-000000000000}"/>
          </ac:spMkLst>
        </pc:spChg>
      </pc:sldChg>
      <pc:sldChg chg="modSp new">
        <pc:chgData name="Nikki Strawn" userId="2f8fcd2add6ecf59" providerId="Windows Live" clId="Web-{EEA31FED-FDE9-4C03-88E3-6B5672F36289}" dt="2018-04-24T21:19:43.708" v="639"/>
        <pc:sldMkLst>
          <pc:docMk/>
          <pc:sldMk cId="1485287931" sldId="270"/>
        </pc:sldMkLst>
        <pc:spChg chg="mod">
          <ac:chgData name="Nikki Strawn" userId="2f8fcd2add6ecf59" providerId="Windows Live" clId="Web-{EEA31FED-FDE9-4C03-88E3-6B5672F36289}" dt="2018-04-24T21:19:43.708" v="639"/>
          <ac:spMkLst>
            <pc:docMk/>
            <pc:sldMk cId="1485287931" sldId="270"/>
            <ac:spMk id="3" creationId="{D6800124-017C-4ABC-B0C6-E75E6DBE0118}"/>
          </ac:spMkLst>
        </pc:spChg>
      </pc:sldChg>
      <pc:sldChg chg="modSp del modNotes">
        <pc:chgData name="Nikki Strawn" userId="2f8fcd2add6ecf59" providerId="Windows Live" clId="Web-{EEA31FED-FDE9-4C03-88E3-6B5672F36289}" dt="2018-04-24T21:15:14.389" v="505"/>
        <pc:sldMkLst>
          <pc:docMk/>
          <pc:sldMk cId="2299590450" sldId="270"/>
        </pc:sldMkLst>
        <pc:spChg chg="mod">
          <ac:chgData name="Nikki Strawn" userId="2f8fcd2add6ecf59" providerId="Windows Live" clId="Web-{EEA31FED-FDE9-4C03-88E3-6B5672F36289}" dt="2018-04-24T21:12:36.900" v="354"/>
          <ac:spMkLst>
            <pc:docMk/>
            <pc:sldMk cId="2299590450" sldId="270"/>
            <ac:spMk id="3" creationId="{00000000-0000-0000-0000-000000000000}"/>
          </ac:spMkLst>
        </pc:spChg>
      </pc:sldChg>
      <pc:sldChg chg="modSp new modNotes">
        <pc:chgData name="Nikki Strawn" userId="2f8fcd2add6ecf59" providerId="Windows Live" clId="Web-{EEA31FED-FDE9-4C03-88E3-6B5672F36289}" dt="2018-04-24T21:23:57.857" v="719"/>
        <pc:sldMkLst>
          <pc:docMk/>
          <pc:sldMk cId="877398167" sldId="271"/>
        </pc:sldMkLst>
        <pc:spChg chg="mod">
          <ac:chgData name="Nikki Strawn" userId="2f8fcd2add6ecf59" providerId="Windows Live" clId="Web-{EEA31FED-FDE9-4C03-88E3-6B5672F36289}" dt="2018-04-24T21:23:57.857" v="719"/>
          <ac:spMkLst>
            <pc:docMk/>
            <pc:sldMk cId="877398167" sldId="271"/>
            <ac:spMk id="2" creationId="{16EB44E2-B29B-468D-AED9-8059AF2B498D}"/>
          </ac:spMkLst>
        </pc:spChg>
        <pc:spChg chg="mod">
          <ac:chgData name="Nikki Strawn" userId="2f8fcd2add6ecf59" providerId="Windows Live" clId="Web-{EEA31FED-FDE9-4C03-88E3-6B5672F36289}" dt="2018-04-24T21:20:42.350" v="658"/>
          <ac:spMkLst>
            <pc:docMk/>
            <pc:sldMk cId="877398167" sldId="271"/>
            <ac:spMk id="3" creationId="{6C285657-407F-4C9D-9BC8-EAD59B9675E6}"/>
          </ac:spMkLst>
        </pc:spChg>
      </pc:sldChg>
    </pc:docChg>
  </pc:docChgLst>
  <pc:docChgLst>
    <pc:chgData name="Guest User" providerId="Windows Live" clId="Web-{3A77C2C1-E52B-4B35-8A03-92AA52E57949}"/>
    <pc:docChg chg="addSld delSld modSld modSection">
      <pc:chgData name="Guest User" userId="" providerId="Windows Live" clId="Web-{3A77C2C1-E52B-4B35-8A03-92AA52E57949}" dt="2018-04-25T19:44:40.164" v="1332"/>
      <pc:docMkLst>
        <pc:docMk/>
      </pc:docMkLst>
      <pc:sldChg chg="modNotes">
        <pc:chgData name="Guest User" userId="" providerId="Windows Live" clId="Web-{3A77C2C1-E52B-4B35-8A03-92AA52E57949}" dt="2018-04-25T18:58:03.726" v="865"/>
        <pc:sldMkLst>
          <pc:docMk/>
          <pc:sldMk cId="4114577479" sldId="256"/>
        </pc:sldMkLst>
      </pc:sldChg>
      <pc:sldChg chg="addSp modSp">
        <pc:chgData name="Guest User" userId="" providerId="Windows Live" clId="Web-{3A77C2C1-E52B-4B35-8A03-92AA52E57949}" dt="2018-04-25T18:53:52.938" v="824"/>
        <pc:sldMkLst>
          <pc:docMk/>
          <pc:sldMk cId="3536327459" sldId="258"/>
        </pc:sldMkLst>
        <pc:spChg chg="mod">
          <ac:chgData name="Guest User" userId="" providerId="Windows Live" clId="Web-{3A77C2C1-E52B-4B35-8A03-92AA52E57949}" dt="2018-04-25T18:53:52.938" v="824"/>
          <ac:spMkLst>
            <pc:docMk/>
            <pc:sldMk cId="3536327459" sldId="258"/>
            <ac:spMk id="3" creationId="{00000000-0000-0000-0000-000000000000}"/>
          </ac:spMkLst>
        </pc:spChg>
        <pc:picChg chg="add mod">
          <ac:chgData name="Guest User" userId="" providerId="Windows Live" clId="Web-{3A77C2C1-E52B-4B35-8A03-92AA52E57949}" dt="2018-04-25T18:53:47.829" v="823"/>
          <ac:picMkLst>
            <pc:docMk/>
            <pc:sldMk cId="3536327459" sldId="258"/>
            <ac:picMk id="5" creationId="{0324F2F2-A8D0-4028-8037-99754F752E51}"/>
          </ac:picMkLst>
        </pc:picChg>
      </pc:sldChg>
      <pc:sldChg chg="modNotes">
        <pc:chgData name="Guest User" userId="" providerId="Windows Live" clId="Web-{3A77C2C1-E52B-4B35-8A03-92AA52E57949}" dt="2018-04-25T19:24:46.832" v="1226"/>
        <pc:sldMkLst>
          <pc:docMk/>
          <pc:sldMk cId="2364863673" sldId="259"/>
        </pc:sldMkLst>
      </pc:sldChg>
      <pc:sldChg chg="modSp">
        <pc:chgData name="Guest User" userId="" providerId="Windows Live" clId="Web-{3A77C2C1-E52B-4B35-8A03-92AA52E57949}" dt="2018-04-25T19:44:40.148" v="1331"/>
        <pc:sldMkLst>
          <pc:docMk/>
          <pc:sldMk cId="3916485284" sldId="261"/>
        </pc:sldMkLst>
        <pc:spChg chg="mod">
          <ac:chgData name="Guest User" userId="" providerId="Windows Live" clId="Web-{3A77C2C1-E52B-4B35-8A03-92AA52E57949}" dt="2018-04-25T17:43:49.445" v="61"/>
          <ac:spMkLst>
            <pc:docMk/>
            <pc:sldMk cId="3916485284" sldId="261"/>
            <ac:spMk id="2" creationId="{00000000-0000-0000-0000-000000000000}"/>
          </ac:spMkLst>
        </pc:spChg>
        <pc:spChg chg="mod">
          <ac:chgData name="Guest User" userId="" providerId="Windows Live" clId="Web-{3A77C2C1-E52B-4B35-8A03-92AA52E57949}" dt="2018-04-25T19:44:40.148" v="1331"/>
          <ac:spMkLst>
            <pc:docMk/>
            <pc:sldMk cId="3916485284" sldId="261"/>
            <ac:spMk id="3" creationId="{00000000-0000-0000-0000-000000000000}"/>
          </ac:spMkLst>
        </pc:spChg>
      </pc:sldChg>
      <pc:sldChg chg="modSp modNotes">
        <pc:chgData name="Guest User" userId="" providerId="Windows Live" clId="Web-{3A77C2C1-E52B-4B35-8A03-92AA52E57949}" dt="2018-04-25T19:18:03.366" v="1219"/>
        <pc:sldMkLst>
          <pc:docMk/>
          <pc:sldMk cId="3333406740" sldId="262"/>
        </pc:sldMkLst>
        <pc:spChg chg="mod">
          <ac:chgData name="Guest User" userId="" providerId="Windows Live" clId="Web-{3A77C2C1-E52B-4B35-8A03-92AA52E57949}" dt="2018-04-25T19:18:03.366" v="1219"/>
          <ac:spMkLst>
            <pc:docMk/>
            <pc:sldMk cId="3333406740" sldId="262"/>
            <ac:spMk id="3" creationId="{00000000-0000-0000-0000-000000000000}"/>
          </ac:spMkLst>
        </pc:spChg>
      </pc:sldChg>
      <pc:sldChg chg="addSp delSp modSp modNotes">
        <pc:chgData name="Guest User" userId="" providerId="Windows Live" clId="Web-{3A77C2C1-E52B-4B35-8A03-92AA52E57949}" dt="2018-04-25T18:55:09.315" v="843"/>
        <pc:sldMkLst>
          <pc:docMk/>
          <pc:sldMk cId="2341989687" sldId="263"/>
        </pc:sldMkLst>
        <pc:spChg chg="mod">
          <ac:chgData name="Guest User" userId="" providerId="Windows Live" clId="Web-{3A77C2C1-E52B-4B35-8A03-92AA52E57949}" dt="2018-04-25T18:54:11.017" v="825"/>
          <ac:spMkLst>
            <pc:docMk/>
            <pc:sldMk cId="2341989687" sldId="263"/>
            <ac:spMk id="3" creationId="{00000000-0000-0000-0000-000000000000}"/>
          </ac:spMkLst>
        </pc:spChg>
        <pc:picChg chg="add del mod">
          <ac:chgData name="Guest User" userId="" providerId="Windows Live" clId="Web-{3A77C2C1-E52B-4B35-8A03-92AA52E57949}" dt="2018-04-25T18:51:11.106" v="802"/>
          <ac:picMkLst>
            <pc:docMk/>
            <pc:sldMk cId="2341989687" sldId="263"/>
            <ac:picMk id="4" creationId="{DCA88266-2510-4158-BB15-F2E360F5115E}"/>
          </ac:picMkLst>
        </pc:picChg>
      </pc:sldChg>
      <pc:sldChg chg="modNotes">
        <pc:chgData name="Guest User" userId="" providerId="Windows Live" clId="Web-{3A77C2C1-E52B-4B35-8A03-92AA52E57949}" dt="2018-04-25T18:19:11.462" v="420"/>
        <pc:sldMkLst>
          <pc:docMk/>
          <pc:sldMk cId="1614942221" sldId="266"/>
        </pc:sldMkLst>
      </pc:sldChg>
      <pc:sldChg chg="modNotes">
        <pc:chgData name="Guest User" userId="" providerId="Windows Live" clId="Web-{3A77C2C1-E52B-4B35-8A03-92AA52E57949}" dt="2018-04-25T19:35:28.400" v="1231"/>
        <pc:sldMkLst>
          <pc:docMk/>
          <pc:sldMk cId="3351105020" sldId="267"/>
        </pc:sldMkLst>
      </pc:sldChg>
      <pc:sldChg chg="modNotes">
        <pc:chgData name="Guest User" userId="" providerId="Windows Live" clId="Web-{3A77C2C1-E52B-4B35-8A03-92AA52E57949}" dt="2018-04-25T19:06:33.552" v="1182"/>
        <pc:sldMkLst>
          <pc:docMk/>
          <pc:sldMk cId="877398167" sldId="271"/>
        </pc:sldMkLst>
      </pc:sldChg>
      <pc:sldChg chg="new del">
        <pc:chgData name="Guest User" userId="" providerId="Windows Live" clId="Web-{3A77C2C1-E52B-4B35-8A03-92AA52E57949}" dt="2018-04-25T18:58:21.992" v="868"/>
        <pc:sldMkLst>
          <pc:docMk/>
          <pc:sldMk cId="458848399" sldId="272"/>
        </pc:sldMkLst>
      </pc:sldChg>
      <pc:sldChg chg="modSp add replId modNotes">
        <pc:chgData name="Guest User" userId="" providerId="Windows Live" clId="Web-{3A77C2C1-E52B-4B35-8A03-92AA52E57949}" dt="2018-04-25T19:06:21.395" v="1180"/>
        <pc:sldMkLst>
          <pc:docMk/>
          <pc:sldMk cId="1300459080" sldId="273"/>
        </pc:sldMkLst>
        <pc:spChg chg="mod">
          <ac:chgData name="Guest User" userId="" providerId="Windows Live" clId="Web-{3A77C2C1-E52B-4B35-8A03-92AA52E57949}" dt="2018-04-25T18:58:50.040" v="878"/>
          <ac:spMkLst>
            <pc:docMk/>
            <pc:sldMk cId="1300459080" sldId="273"/>
            <ac:spMk id="2" creationId="{16EB44E2-B29B-468D-AED9-8059AF2B498D}"/>
          </ac:spMkLst>
        </pc:spChg>
        <pc:spChg chg="mod">
          <ac:chgData name="Guest User" userId="" providerId="Windows Live" clId="Web-{3A77C2C1-E52B-4B35-8A03-92AA52E57949}" dt="2018-04-25T19:02:11.873" v="1106"/>
          <ac:spMkLst>
            <pc:docMk/>
            <pc:sldMk cId="1300459080" sldId="273"/>
            <ac:spMk id="3" creationId="{6C285657-407F-4C9D-9BC8-EAD59B9675E6}"/>
          </ac:spMkLst>
        </pc:spChg>
      </pc:sldChg>
    </pc:docChg>
  </pc:docChgLst>
  <pc:docChgLst>
    <pc:chgData name="Stephen Anim" userId="45ccc734ef39e5a1" providerId="LiveId" clId="{82657AF4-D43A-3F42-882E-68BEB06145D0}"/>
    <pc:docChg chg="undo custSel modSld">
      <pc:chgData name="Stephen Anim" userId="45ccc734ef39e5a1" providerId="LiveId" clId="{82657AF4-D43A-3F42-882E-68BEB06145D0}" dt="2018-04-25T03:20:52.338" v="3611"/>
      <pc:docMkLst>
        <pc:docMk/>
      </pc:docMkLst>
      <pc:sldChg chg="addSp modSp modTransition modAnim modNotesTx">
        <pc:chgData name="Stephen Anim" userId="45ccc734ef39e5a1" providerId="LiveId" clId="{82657AF4-D43A-3F42-882E-68BEB06145D0}" dt="2018-04-25T01:56:56.061" v="1356" actId="20577"/>
        <pc:sldMkLst>
          <pc:docMk/>
          <pc:sldMk cId="2369836753" sldId="257"/>
        </pc:sldMkLst>
        <pc:picChg chg="add mod">
          <ac:chgData name="Stephen Anim" userId="45ccc734ef39e5a1" providerId="LiveId" clId="{82657AF4-D43A-3F42-882E-68BEB06145D0}" dt="2018-04-25T01:43:08.871" v="616" actId="20577"/>
          <ac:picMkLst>
            <pc:docMk/>
            <pc:sldMk cId="2369836753" sldId="257"/>
            <ac:picMk id="4" creationId="{3ADEA318-88F8-CE42-A5CE-8F96304F185F}"/>
          </ac:picMkLst>
        </pc:picChg>
      </pc:sldChg>
      <pc:sldChg chg="addSp modSp modTransition modAnim modNotesTx">
        <pc:chgData name="Stephen Anim" userId="45ccc734ef39e5a1" providerId="LiveId" clId="{82657AF4-D43A-3F42-882E-68BEB06145D0}" dt="2018-04-25T01:59:54.547" v="1364"/>
        <pc:sldMkLst>
          <pc:docMk/>
          <pc:sldMk cId="3536327459" sldId="258"/>
        </pc:sldMkLst>
        <pc:picChg chg="add mod">
          <ac:chgData name="Stephen Anim" userId="45ccc734ef39e5a1" providerId="LiveId" clId="{82657AF4-D43A-3F42-882E-68BEB06145D0}" dt="2018-04-25T01:59:54.547" v="1364"/>
          <ac:picMkLst>
            <pc:docMk/>
            <pc:sldMk cId="3536327459" sldId="258"/>
            <ac:picMk id="4" creationId="{F6D7AEB1-14EE-9344-89F8-4498F5055CBA}"/>
          </ac:picMkLst>
        </pc:picChg>
      </pc:sldChg>
      <pc:sldChg chg="modSp">
        <pc:chgData name="Stephen Anim" userId="45ccc734ef39e5a1" providerId="LiveId" clId="{82657AF4-D43A-3F42-882E-68BEB06145D0}" dt="2018-04-25T02:14:42.400" v="1938" actId="20577"/>
        <pc:sldMkLst>
          <pc:docMk/>
          <pc:sldMk cId="2364863673" sldId="259"/>
        </pc:sldMkLst>
        <pc:spChg chg="mod">
          <ac:chgData name="Stephen Anim" userId="45ccc734ef39e5a1" providerId="LiveId" clId="{82657AF4-D43A-3F42-882E-68BEB06145D0}" dt="2018-04-25T02:14:42.400" v="1938" actId="20577"/>
          <ac:spMkLst>
            <pc:docMk/>
            <pc:sldMk cId="2364863673" sldId="259"/>
            <ac:spMk id="2" creationId="{00000000-0000-0000-0000-000000000000}"/>
          </ac:spMkLst>
        </pc:spChg>
      </pc:sldChg>
      <pc:sldChg chg="addSp modSp modTransition modAnim modNotesTx">
        <pc:chgData name="Stephen Anim" userId="45ccc734ef39e5a1" providerId="LiveId" clId="{82657AF4-D43A-3F42-882E-68BEB06145D0}" dt="2018-04-25T03:00:19.730" v="3576"/>
        <pc:sldMkLst>
          <pc:docMk/>
          <pc:sldMk cId="3616903932" sldId="260"/>
        </pc:sldMkLst>
        <pc:spChg chg="mod">
          <ac:chgData name="Stephen Anim" userId="45ccc734ef39e5a1" providerId="LiveId" clId="{82657AF4-D43A-3F42-882E-68BEB06145D0}" dt="2018-04-25T02:25:05.051" v="2462" actId="255"/>
          <ac:spMkLst>
            <pc:docMk/>
            <pc:sldMk cId="3616903932" sldId="260"/>
            <ac:spMk id="3" creationId="{00000000-0000-0000-0000-000000000000}"/>
          </ac:spMkLst>
        </pc:spChg>
        <pc:picChg chg="add mod">
          <ac:chgData name="Stephen Anim" userId="45ccc734ef39e5a1" providerId="LiveId" clId="{82657AF4-D43A-3F42-882E-68BEB06145D0}" dt="2018-04-25T03:00:19.730" v="3576"/>
          <ac:picMkLst>
            <pc:docMk/>
            <pc:sldMk cId="3616903932" sldId="260"/>
            <ac:picMk id="4" creationId="{4A49C048-43EA-4142-AE94-87FD1286E4BA}"/>
          </ac:picMkLst>
        </pc:picChg>
      </pc:sldChg>
      <pc:sldChg chg="addSp modSp modTransition modAnim modNotesTx">
        <pc:chgData name="Stephen Anim" userId="45ccc734ef39e5a1" providerId="LiveId" clId="{82657AF4-D43A-3F42-882E-68BEB06145D0}" dt="2018-04-25T02:56:26.791" v="3572"/>
        <pc:sldMkLst>
          <pc:docMk/>
          <pc:sldMk cId="876741431" sldId="264"/>
        </pc:sldMkLst>
        <pc:spChg chg="mod">
          <ac:chgData name="Stephen Anim" userId="45ccc734ef39e5a1" providerId="LiveId" clId="{82657AF4-D43A-3F42-882E-68BEB06145D0}" dt="2018-04-25T02:04:17.165" v="1612" actId="20577"/>
          <ac:spMkLst>
            <pc:docMk/>
            <pc:sldMk cId="876741431" sldId="264"/>
            <ac:spMk id="3" creationId="{00000000-0000-0000-0000-000000000000}"/>
          </ac:spMkLst>
        </pc:spChg>
        <pc:picChg chg="add mod">
          <ac:chgData name="Stephen Anim" userId="45ccc734ef39e5a1" providerId="LiveId" clId="{82657AF4-D43A-3F42-882E-68BEB06145D0}" dt="2018-04-25T02:56:26.791" v="3572"/>
          <ac:picMkLst>
            <pc:docMk/>
            <pc:sldMk cId="876741431" sldId="264"/>
            <ac:picMk id="4" creationId="{F5D13832-586A-E54E-802D-57C654FC6B60}"/>
          </ac:picMkLst>
        </pc:picChg>
      </pc:sldChg>
      <pc:sldChg chg="addSp delSp modSp modTransition modAnim modNotesTx">
        <pc:chgData name="Stephen Anim" userId="45ccc734ef39e5a1" providerId="LiveId" clId="{82657AF4-D43A-3F42-882E-68BEB06145D0}" dt="2018-04-25T02:57:38.130" v="3573"/>
        <pc:sldMkLst>
          <pc:docMk/>
          <pc:sldMk cId="1172737878" sldId="265"/>
        </pc:sldMkLst>
        <pc:spChg chg="mod">
          <ac:chgData name="Stephen Anim" userId="45ccc734ef39e5a1" providerId="LiveId" clId="{82657AF4-D43A-3F42-882E-68BEB06145D0}" dt="2018-04-25T02:15:02.482" v="1960" actId="20577"/>
          <ac:spMkLst>
            <pc:docMk/>
            <pc:sldMk cId="1172737878" sldId="265"/>
            <ac:spMk id="2" creationId="{00000000-0000-0000-0000-000000000000}"/>
          </ac:spMkLst>
        </pc:spChg>
        <pc:picChg chg="add del mod">
          <ac:chgData name="Stephen Anim" userId="45ccc734ef39e5a1" providerId="LiveId" clId="{82657AF4-D43A-3F42-882E-68BEB06145D0}" dt="2018-04-25T02:57:38.130" v="3573"/>
          <ac:picMkLst>
            <pc:docMk/>
            <pc:sldMk cId="1172737878" sldId="265"/>
            <ac:picMk id="3" creationId="{8BF2A5B3-D2BA-3F43-B10C-550B8EB32B6A}"/>
          </ac:picMkLst>
        </pc:picChg>
        <pc:picChg chg="add mod">
          <ac:chgData name="Stephen Anim" userId="45ccc734ef39e5a1" providerId="LiveId" clId="{82657AF4-D43A-3F42-882E-68BEB06145D0}" dt="2018-04-25T02:57:38.130" v="3573"/>
          <ac:picMkLst>
            <pc:docMk/>
            <pc:sldMk cId="1172737878" sldId="265"/>
            <ac:picMk id="5" creationId="{BA51ACC7-4B4D-934C-9CBC-F3205FE82D06}"/>
          </ac:picMkLst>
        </pc:picChg>
      </pc:sldChg>
      <pc:sldChg chg="modSp">
        <pc:chgData name="Stephen Anim" userId="45ccc734ef39e5a1" providerId="LiveId" clId="{82657AF4-D43A-3F42-882E-68BEB06145D0}" dt="2018-04-25T02:14:54.904" v="1958" actId="20577"/>
        <pc:sldMkLst>
          <pc:docMk/>
          <pc:sldMk cId="1614942221" sldId="266"/>
        </pc:sldMkLst>
        <pc:spChg chg="mod">
          <ac:chgData name="Stephen Anim" userId="45ccc734ef39e5a1" providerId="LiveId" clId="{82657AF4-D43A-3F42-882E-68BEB06145D0}" dt="2018-04-25T02:14:54.904" v="1958" actId="20577"/>
          <ac:spMkLst>
            <pc:docMk/>
            <pc:sldMk cId="1614942221" sldId="266"/>
            <ac:spMk id="2" creationId="{00000000-0000-0000-0000-000000000000}"/>
          </ac:spMkLst>
        </pc:spChg>
      </pc:sldChg>
      <pc:sldChg chg="modNotesTx">
        <pc:chgData name="Stephen Anim" userId="45ccc734ef39e5a1" providerId="LiveId" clId="{82657AF4-D43A-3F42-882E-68BEB06145D0}" dt="2018-04-25T02:51:20.392" v="3553" actId="20577"/>
        <pc:sldMkLst>
          <pc:docMk/>
          <pc:sldMk cId="3351105020" sldId="267"/>
        </pc:sldMkLst>
      </pc:sldChg>
      <pc:sldChg chg="addSp modSp modTransition modAnim modNotesTx">
        <pc:chgData name="Stephen Anim" userId="45ccc734ef39e5a1" providerId="LiveId" clId="{82657AF4-D43A-3F42-882E-68BEB06145D0}" dt="2018-04-25T03:04:39.341" v="3596"/>
        <pc:sldMkLst>
          <pc:docMk/>
          <pc:sldMk cId="1749773630" sldId="269"/>
        </pc:sldMkLst>
        <pc:spChg chg="mod">
          <ac:chgData name="Stephen Anim" userId="45ccc734ef39e5a1" providerId="LiveId" clId="{82657AF4-D43A-3F42-882E-68BEB06145D0}" dt="2018-04-25T02:42:04.523" v="3147" actId="313"/>
          <ac:spMkLst>
            <pc:docMk/>
            <pc:sldMk cId="1749773630" sldId="269"/>
            <ac:spMk id="3" creationId="{00000000-0000-0000-0000-000000000000}"/>
          </ac:spMkLst>
        </pc:spChg>
        <pc:picChg chg="add mod">
          <ac:chgData name="Stephen Anim" userId="45ccc734ef39e5a1" providerId="LiveId" clId="{82657AF4-D43A-3F42-882E-68BEB06145D0}" dt="2018-04-25T03:04:39.341" v="3596"/>
          <ac:picMkLst>
            <pc:docMk/>
            <pc:sldMk cId="1749773630" sldId="269"/>
            <ac:picMk id="4" creationId="{D56C8ACA-8299-904E-B48C-8AD9C10AABAD}"/>
          </ac:picMkLst>
        </pc:picChg>
      </pc:sldChg>
      <pc:sldChg chg="addSp modSp modTransition modAnim modNotesTx">
        <pc:chgData name="Stephen Anim" userId="45ccc734ef39e5a1" providerId="LiveId" clId="{82657AF4-D43A-3F42-882E-68BEB06145D0}" dt="2018-04-25T03:20:52.338" v="3611"/>
        <pc:sldMkLst>
          <pc:docMk/>
          <pc:sldMk cId="1485287931" sldId="270"/>
        </pc:sldMkLst>
        <pc:spChg chg="mod">
          <ac:chgData name="Stephen Anim" userId="45ccc734ef39e5a1" providerId="LiveId" clId="{82657AF4-D43A-3F42-882E-68BEB06145D0}" dt="2018-04-25T03:17:19.253" v="3610" actId="255"/>
          <ac:spMkLst>
            <pc:docMk/>
            <pc:sldMk cId="1485287931" sldId="270"/>
            <ac:spMk id="3" creationId="{D6800124-017C-4ABC-B0C6-E75E6DBE0118}"/>
          </ac:spMkLst>
        </pc:spChg>
        <pc:picChg chg="add mod">
          <ac:chgData name="Stephen Anim" userId="45ccc734ef39e5a1" providerId="LiveId" clId="{82657AF4-D43A-3F42-882E-68BEB06145D0}" dt="2018-04-25T03:20:52.338" v="3611"/>
          <ac:picMkLst>
            <pc:docMk/>
            <pc:sldMk cId="1485287931" sldId="270"/>
            <ac:picMk id="4" creationId="{F7E32496-CD56-E540-891C-832E1AB3F475}"/>
          </ac:picMkLst>
        </pc:picChg>
      </pc:sldChg>
    </pc:docChg>
  </pc:docChgLst>
  <pc:docChgLst>
    <pc:chgData name="Nikki Strawn" userId="2f8fcd2add6ecf59" providerId="Windows Live" clId="Web-{FC9D7079-E95C-432C-ABFD-107633BDA236}"/>
    <pc:docChg chg="modSld">
      <pc:chgData name="Nikki Strawn" userId="2f8fcd2add6ecf59" providerId="Windows Live" clId="Web-{FC9D7079-E95C-432C-ABFD-107633BDA236}" dt="2018-04-25T20:24:03.345" v="16"/>
      <pc:docMkLst>
        <pc:docMk/>
      </pc:docMkLst>
      <pc:sldChg chg="modSp">
        <pc:chgData name="Nikki Strawn" userId="2f8fcd2add6ecf59" providerId="Windows Live" clId="Web-{FC9D7079-E95C-432C-ABFD-107633BDA236}" dt="2018-04-25T20:24:00.673" v="14"/>
        <pc:sldMkLst>
          <pc:docMk/>
          <pc:sldMk cId="2341989687" sldId="263"/>
        </pc:sldMkLst>
        <pc:spChg chg="mod">
          <ac:chgData name="Nikki Strawn" userId="2f8fcd2add6ecf59" providerId="Windows Live" clId="Web-{FC9D7079-E95C-432C-ABFD-107633BDA236}" dt="2018-04-25T20:24:00.673" v="14"/>
          <ac:spMkLst>
            <pc:docMk/>
            <pc:sldMk cId="2341989687" sldId="263"/>
            <ac:spMk id="3" creationId="{00000000-0000-0000-0000-000000000000}"/>
          </ac:spMkLst>
        </pc:spChg>
      </pc:sldChg>
    </pc:docChg>
  </pc:docChgLst>
  <pc:docChgLst>
    <pc:chgData name="Stephen Anim" userId="45ccc734ef39e5a1" providerId="Windows Live" clId="Web-{06F87149-8CE6-426D-BAA2-9B9DC307998F}"/>
    <pc:docChg chg="delSld modSld modSection">
      <pc:chgData name="Stephen Anim" userId="45ccc734ef39e5a1" providerId="Windows Live" clId="Web-{06F87149-8CE6-426D-BAA2-9B9DC307998F}" dt="2018-04-24T21:56:54.749" v="1360"/>
      <pc:docMkLst>
        <pc:docMk/>
      </pc:docMkLst>
      <pc:sldChg chg="modSp modNotes">
        <pc:chgData name="Stephen Anim" userId="45ccc734ef39e5a1" providerId="Windows Live" clId="Web-{06F87149-8CE6-426D-BAA2-9B9DC307998F}" dt="2018-04-24T21:49:03.237" v="1207"/>
        <pc:sldMkLst>
          <pc:docMk/>
          <pc:sldMk cId="2364863673" sldId="259"/>
        </pc:sldMkLst>
        <pc:graphicFrameChg chg="mod modGraphic">
          <ac:chgData name="Stephen Anim" userId="45ccc734ef39e5a1" providerId="Windows Live" clId="Web-{06F87149-8CE6-426D-BAA2-9B9DC307998F}" dt="2018-04-24T21:49:03.237" v="1207"/>
          <ac:graphicFrameMkLst>
            <pc:docMk/>
            <pc:sldMk cId="2364863673" sldId="259"/>
            <ac:graphicFrameMk id="4" creationId="{00000000-0000-0000-0000-000000000000}"/>
          </ac:graphicFrameMkLst>
        </pc:graphicFrameChg>
      </pc:sldChg>
      <pc:sldChg chg="modSp modNotes">
        <pc:chgData name="Stephen Anim" userId="45ccc734ef39e5a1" providerId="Windows Live" clId="Web-{06F87149-8CE6-426D-BAA2-9B9DC307998F}" dt="2018-04-24T21:14:07.511" v="526"/>
        <pc:sldMkLst>
          <pc:docMk/>
          <pc:sldMk cId="3616903932" sldId="260"/>
        </pc:sldMkLst>
        <pc:spChg chg="mod">
          <ac:chgData name="Stephen Anim" userId="45ccc734ef39e5a1" providerId="Windows Live" clId="Web-{06F87149-8CE6-426D-BAA2-9B9DC307998F}" dt="2018-04-24T21:14:07.511" v="526"/>
          <ac:spMkLst>
            <pc:docMk/>
            <pc:sldMk cId="3616903932" sldId="260"/>
            <ac:spMk id="3" creationId="{00000000-0000-0000-0000-000000000000}"/>
          </ac:spMkLst>
        </pc:spChg>
      </pc:sldChg>
      <pc:sldChg chg="modSp">
        <pc:chgData name="Stephen Anim" userId="45ccc734ef39e5a1" providerId="Windows Live" clId="Web-{06F87149-8CE6-426D-BAA2-9B9DC307998F}" dt="2018-04-24T21:17:17.376" v="531"/>
        <pc:sldMkLst>
          <pc:docMk/>
          <pc:sldMk cId="3333406740" sldId="262"/>
        </pc:sldMkLst>
        <pc:spChg chg="mod">
          <ac:chgData name="Stephen Anim" userId="45ccc734ef39e5a1" providerId="Windows Live" clId="Web-{06F87149-8CE6-426D-BAA2-9B9DC307998F}" dt="2018-04-24T21:17:17.376" v="531"/>
          <ac:spMkLst>
            <pc:docMk/>
            <pc:sldMk cId="3333406740" sldId="262"/>
            <ac:spMk id="3" creationId="{00000000-0000-0000-0000-000000000000}"/>
          </ac:spMkLst>
        </pc:spChg>
      </pc:sldChg>
      <pc:sldChg chg="modSp modNotes">
        <pc:chgData name="Stephen Anim" userId="45ccc734ef39e5a1" providerId="Windows Live" clId="Web-{06F87149-8CE6-426D-BAA2-9B9DC307998F}" dt="2018-04-24T21:56:33.390" v="1357"/>
        <pc:sldMkLst>
          <pc:docMk/>
          <pc:sldMk cId="1172737878" sldId="265"/>
        </pc:sldMkLst>
        <pc:graphicFrameChg chg="mod modGraphic">
          <ac:chgData name="Stephen Anim" userId="45ccc734ef39e5a1" providerId="Windows Live" clId="Web-{06F87149-8CE6-426D-BAA2-9B9DC307998F}" dt="2018-04-24T21:56:33.390" v="1357"/>
          <ac:graphicFrameMkLst>
            <pc:docMk/>
            <pc:sldMk cId="1172737878" sldId="265"/>
            <ac:graphicFrameMk id="4" creationId="{00000000-0000-0000-0000-000000000000}"/>
          </ac:graphicFrameMkLst>
        </pc:graphicFrameChg>
      </pc:sldChg>
      <pc:sldChg chg="modSp">
        <pc:chgData name="Stephen Anim" userId="45ccc734ef39e5a1" providerId="Windows Live" clId="Web-{06F87149-8CE6-426D-BAA2-9B9DC307998F}" dt="2018-04-24T21:56:54.749" v="1360"/>
        <pc:sldMkLst>
          <pc:docMk/>
          <pc:sldMk cId="1614942221" sldId="266"/>
        </pc:sldMkLst>
        <pc:graphicFrameChg chg="mod modGraphic">
          <ac:chgData name="Stephen Anim" userId="45ccc734ef39e5a1" providerId="Windows Live" clId="Web-{06F87149-8CE6-426D-BAA2-9B9DC307998F}" dt="2018-04-24T21:56:54.749" v="1360"/>
          <ac:graphicFrameMkLst>
            <pc:docMk/>
            <pc:sldMk cId="1614942221" sldId="266"/>
            <ac:graphicFrameMk id="4" creationId="{00000000-0000-0000-0000-000000000000}"/>
          </ac:graphicFrameMkLst>
        </pc:graphicFrameChg>
      </pc:sldChg>
      <pc:sldChg chg="modSp modNotes">
        <pc:chgData name="Stephen Anim" userId="45ccc734ef39e5a1" providerId="Windows Live" clId="Web-{06F87149-8CE6-426D-BAA2-9B9DC307998F}" dt="2018-04-24T21:13:15.510" v="512"/>
        <pc:sldMkLst>
          <pc:docMk/>
          <pc:sldMk cId="3351105020" sldId="267"/>
        </pc:sldMkLst>
        <pc:spChg chg="mod">
          <ac:chgData name="Stephen Anim" userId="45ccc734ef39e5a1" providerId="Windows Live" clId="Web-{06F87149-8CE6-426D-BAA2-9B9DC307998F}" dt="2018-04-24T21:13:15.510" v="512"/>
          <ac:spMkLst>
            <pc:docMk/>
            <pc:sldMk cId="3351105020" sldId="267"/>
            <ac:spMk id="3" creationId="{00000000-0000-0000-0000-000000000000}"/>
          </ac:spMkLst>
        </pc:spChg>
      </pc:sldChg>
      <pc:sldChg chg="modSp del modNotes">
        <pc:chgData name="Stephen Anim" userId="45ccc734ef39e5a1" providerId="Windows Live" clId="Web-{06F87149-8CE6-426D-BAA2-9B9DC307998F}" dt="2018-04-24T21:14:11.746" v="528"/>
        <pc:sldMkLst>
          <pc:docMk/>
          <pc:sldMk cId="2633520448" sldId="268"/>
        </pc:sldMkLst>
        <pc:spChg chg="mod">
          <ac:chgData name="Stephen Anim" userId="45ccc734ef39e5a1" providerId="Windows Live" clId="Web-{06F87149-8CE6-426D-BAA2-9B9DC307998F}" dt="2018-04-24T21:13:59.996" v="519"/>
          <ac:spMkLst>
            <pc:docMk/>
            <pc:sldMk cId="2633520448" sldId="268"/>
            <ac:spMk id="3" creationId="{00000000-0000-0000-0000-000000000000}"/>
          </ac:spMkLst>
        </pc:spChg>
      </pc:sldChg>
      <pc:sldChg chg="modSp modNotes">
        <pc:chgData name="Stephen Anim" userId="45ccc734ef39e5a1" providerId="Windows Live" clId="Web-{06F87149-8CE6-426D-BAA2-9B9DC307998F}" dt="2018-04-24T21:23:35.995" v="669"/>
        <pc:sldMkLst>
          <pc:docMk/>
          <pc:sldMk cId="1485287931" sldId="270"/>
        </pc:sldMkLst>
        <pc:spChg chg="mod">
          <ac:chgData name="Stephen Anim" userId="45ccc734ef39e5a1" providerId="Windows Live" clId="Web-{06F87149-8CE6-426D-BAA2-9B9DC307998F}" dt="2018-04-24T21:23:35.995" v="669"/>
          <ac:spMkLst>
            <pc:docMk/>
            <pc:sldMk cId="1485287931" sldId="270"/>
            <ac:spMk id="2" creationId="{B89263F2-55A1-4348-9AF8-C059D417A8C6}"/>
          </ac:spMkLst>
        </pc:spChg>
        <pc:spChg chg="mod">
          <ac:chgData name="Stephen Anim" userId="45ccc734ef39e5a1" providerId="Windows Live" clId="Web-{06F87149-8CE6-426D-BAA2-9B9DC307998F}" dt="2018-04-24T21:23:22.088" v="640"/>
          <ac:spMkLst>
            <pc:docMk/>
            <pc:sldMk cId="1485287931" sldId="270"/>
            <ac:spMk id="3" creationId="{D6800124-017C-4ABC-B0C6-E75E6DBE0118}"/>
          </ac:spMkLst>
        </pc:spChg>
      </pc:sldChg>
    </pc:docChg>
  </pc:docChgLst>
</pc:chgInfo>
</file>

<file path=ppt/media/image1.jpeg>
</file>

<file path=ppt/media/image2.png>
</file>

<file path=ppt/media/image3.png>
</file>

<file path=ppt/media/image4.png>
</file>

<file path=ppt/media/image5.jpeg>
</file>

<file path=ppt/media/media1.mp3>
</file>

<file path=ppt/media/media10.m4a>
</file>

<file path=ppt/media/media11.mp3>
</file>

<file path=ppt/media/media12.m4a>
</file>

<file path=ppt/media/media13.mp3>
</file>

<file path=ppt/media/media14.m4a>
</file>

<file path=ppt/media/media15.mp3>
</file>

<file path=ppt/media/media16.mp3>
</file>

<file path=ppt/media/media2.m4a>
</file>

<file path=ppt/media/media3.mp3>
</file>

<file path=ppt/media/media4.m4a>
</file>

<file path=ppt/media/media5.mp3>
</file>

<file path=ppt/media/media6.m4a>
</file>

<file path=ppt/media/media7.mp3>
</file>

<file path=ppt/media/media8.m4a>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4A72F4-E655-4824-92C7-DC52E000BDF5}" type="datetimeFigureOut">
              <a:rPr lang="en-US"/>
              <a:t>4/25/2018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D51581-98DB-418E-A158-1490DD61E182}" type="slidenum">
              <a:rPr lang="en-US"/>
              <a:t>‹#›</a:t>
            </a:fld>
            <a:endParaRPr lang="en-US"/>
          </a:p>
        </p:txBody>
      </p:sp>
    </p:spTree>
    <p:extLst>
      <p:ext uri="{BB962C8B-B14F-4D97-AF65-F5344CB8AC3E}">
        <p14:creationId xmlns:p14="http://schemas.microsoft.com/office/powerpoint/2010/main" val="12357394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Evaluation of the Office of E-Learning's Onboarding Training Program at UNCW. In this presentation we will </a:t>
            </a:r>
            <a:r>
              <a:rPr lang="en-US" dirty="0"/>
              <a:t>describe the background and purpose of this evaluation as well as the intended uses of the evaluation results. We will also briefly describe the methods</a:t>
            </a:r>
            <a:r>
              <a:rPr lang="en-US" dirty="0">
                <a:cs typeface="Calibri"/>
              </a:rPr>
              <a:t>, findings, conclusions as well as the limitations of this evaluation. Lastly we will give our recommendations and strategies for implementation. </a:t>
            </a:r>
          </a:p>
        </p:txBody>
      </p:sp>
      <p:sp>
        <p:nvSpPr>
          <p:cNvPr id="4" name="Slide Number Placeholder 3"/>
          <p:cNvSpPr>
            <a:spLocks noGrp="1"/>
          </p:cNvSpPr>
          <p:nvPr>
            <p:ph type="sldNum" sz="quarter" idx="10"/>
          </p:nvPr>
        </p:nvSpPr>
        <p:spPr/>
        <p:txBody>
          <a:bodyPr/>
          <a:lstStyle/>
          <a:p>
            <a:fld id="{2CD51581-98DB-418E-A158-1490DD61E182}" type="slidenum">
              <a:rPr lang="en-US"/>
              <a:t>1</a:t>
            </a:fld>
            <a:endParaRPr lang="en-US"/>
          </a:p>
        </p:txBody>
      </p:sp>
    </p:spTree>
    <p:extLst>
      <p:ext uri="{BB962C8B-B14F-4D97-AF65-F5344CB8AC3E}">
        <p14:creationId xmlns:p14="http://schemas.microsoft.com/office/powerpoint/2010/main" val="3283502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90000"/>
              </a:lnSpc>
              <a:spcBef>
                <a:spcPts val="1000"/>
              </a:spcBef>
              <a:buNone/>
            </a:pPr>
            <a:r>
              <a:rPr lang="en-US" dirty="0"/>
              <a:t>Some key takeaways from the evaluation are as follows:</a:t>
            </a:r>
          </a:p>
          <a:p>
            <a:pPr marL="171450" indent="-171450">
              <a:lnSpc>
                <a:spcPct val="90000"/>
              </a:lnSpc>
              <a:spcBef>
                <a:spcPts val="1000"/>
              </a:spcBef>
              <a:buFont typeface="Arial" panose="020B0604020202020204" pitchFamily="34" charset="0"/>
              <a:buChar char="•"/>
            </a:pPr>
            <a:endParaRPr lang="en-US" dirty="0"/>
          </a:p>
          <a:p>
            <a:pPr marL="171450" indent="-171450">
              <a:lnSpc>
                <a:spcPct val="90000"/>
              </a:lnSpc>
              <a:spcBef>
                <a:spcPts val="1000"/>
              </a:spcBef>
              <a:buFont typeface="Arial" panose="020B0604020202020204" pitchFamily="34" charset="0"/>
              <a:buChar char="•"/>
            </a:pPr>
            <a:r>
              <a:rPr lang="en-US" dirty="0"/>
              <a:t>The recent hires felt the onboarding period was not clearly defined, possibly due to a lack of a milestone event denoting the end of onboarding.</a:t>
            </a:r>
          </a:p>
          <a:p>
            <a:pPr marL="171450" indent="-171450">
              <a:lnSpc>
                <a:spcPct val="90000"/>
              </a:lnSpc>
              <a:spcBef>
                <a:spcPts val="1000"/>
              </a:spcBef>
              <a:buFont typeface="Arial" panose="020B0604020202020204" pitchFamily="34" charset="0"/>
              <a:buChar char="•"/>
            </a:pPr>
            <a:r>
              <a:rPr lang="en-US" dirty="0"/>
              <a:t>By the end of onboarding, the recent hires did not feel they understood the expectations of their jobs or their roles within the organization.</a:t>
            </a:r>
          </a:p>
          <a:p>
            <a:pPr marL="171450" marR="0" lvl="0" indent="-1714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err="1"/>
              <a:t>OeL's</a:t>
            </a:r>
            <a:r>
              <a:rPr lang="en-US" dirty="0"/>
              <a:t> onboarding program was reported to be more organized than that of a company that was dismissive of its employees but less organized than a well-structured company.</a:t>
            </a:r>
          </a:p>
          <a:p>
            <a:pPr marL="171450" marR="0" lvl="0" indent="-1714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And, understandably, the deficits in the onboarding program appear to be products of the urgency and the informal process under which it was developed, which was in turn a product of the organization being understaffed and its roles not yet defined.</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a:p>
          <a:p>
            <a:pPr marL="0" indent="0">
              <a:lnSpc>
                <a:spcPct val="90000"/>
              </a:lnSpc>
              <a:spcBef>
                <a:spcPts val="1000"/>
              </a:spcBef>
              <a:buNone/>
            </a:pPr>
            <a:r>
              <a:rPr lang="en-US" dirty="0"/>
              <a:t> </a:t>
            </a:r>
          </a:p>
        </p:txBody>
      </p:sp>
      <p:sp>
        <p:nvSpPr>
          <p:cNvPr id="4" name="Slide Number Placeholder 3"/>
          <p:cNvSpPr>
            <a:spLocks noGrp="1"/>
          </p:cNvSpPr>
          <p:nvPr>
            <p:ph type="sldNum" sz="quarter" idx="10"/>
          </p:nvPr>
        </p:nvSpPr>
        <p:spPr/>
        <p:txBody>
          <a:bodyPr/>
          <a:lstStyle/>
          <a:p>
            <a:fld id="{2CD51581-98DB-418E-A158-1490DD61E182}" type="slidenum">
              <a:rPr lang="en-US"/>
              <a:t>10</a:t>
            </a:fld>
            <a:endParaRPr lang="en-US"/>
          </a:p>
        </p:txBody>
      </p:sp>
    </p:spTree>
    <p:extLst>
      <p:ext uri="{BB962C8B-B14F-4D97-AF65-F5344CB8AC3E}">
        <p14:creationId xmlns:p14="http://schemas.microsoft.com/office/powerpoint/2010/main" val="12950822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90000"/>
              </a:lnSpc>
              <a:spcBef>
                <a:spcPts val="1000"/>
              </a:spcBef>
              <a:buNone/>
            </a:pPr>
            <a:r>
              <a:rPr lang="en-US" dirty="0"/>
              <a:t>Further conclusions include the following:</a:t>
            </a:r>
          </a:p>
          <a:p>
            <a:pPr marL="0" indent="0">
              <a:lnSpc>
                <a:spcPct val="90000"/>
              </a:lnSpc>
              <a:spcBef>
                <a:spcPts val="1000"/>
              </a:spcBef>
              <a:buNone/>
            </a:pPr>
            <a:endParaRPr lang="en-US" dirty="0"/>
          </a:p>
          <a:p>
            <a:pPr marL="228600" indent="-228600">
              <a:lnSpc>
                <a:spcPct val="90000"/>
              </a:lnSpc>
              <a:spcBef>
                <a:spcPts val="1000"/>
              </a:spcBef>
              <a:buChar char="•"/>
            </a:pPr>
            <a:r>
              <a:rPr lang="en-US" dirty="0"/>
              <a:t>New Hires reported a strong desire for more resources to better understand their jobs, the organization, and the culture and to more quickly adapt to their assigned tasks. The evaluation revealed that some of these resources were in place, but their availability was not made known to the new hires. </a:t>
            </a:r>
            <a:endParaRPr lang="en-US" dirty="0">
              <a:cs typeface="Calibri"/>
            </a:endParaRPr>
          </a:p>
          <a:p>
            <a:pPr marL="228600" indent="-228600">
              <a:lnSpc>
                <a:spcPct val="90000"/>
              </a:lnSpc>
              <a:spcBef>
                <a:spcPts val="1000"/>
              </a:spcBef>
              <a:buChar char="•"/>
            </a:pPr>
            <a:r>
              <a:rPr lang="en-US" dirty="0"/>
              <a:t>Acclimation to </a:t>
            </a:r>
            <a:r>
              <a:rPr lang="en-US" dirty="0" err="1"/>
              <a:t>OeL's</a:t>
            </a:r>
            <a:r>
              <a:rPr lang="en-US" dirty="0"/>
              <a:t> culture was inconsistent. This was likely caused by the necessary distribution of </a:t>
            </a:r>
            <a:r>
              <a:rPr lang="en-US" dirty="0" err="1"/>
              <a:t>OeL</a:t>
            </a:r>
            <a:r>
              <a:rPr lang="en-US" dirty="0"/>
              <a:t> employees across campus with new hires potentially isolated from coworkers, who can provide ready access to cultural knowledge as well as regular interaction to enhance a sense of belonging. </a:t>
            </a:r>
            <a:endParaRPr lang="en-US" dirty="0">
              <a:cs typeface="Calibri"/>
            </a:endParaRPr>
          </a:p>
          <a:p>
            <a:pPr marL="228600" indent="-228600">
              <a:lnSpc>
                <a:spcPct val="90000"/>
              </a:lnSpc>
              <a:spcBef>
                <a:spcPts val="1000"/>
              </a:spcBef>
              <a:buChar char="•"/>
            </a:pPr>
            <a:r>
              <a:rPr lang="en-US" dirty="0"/>
              <a:t>Observations failed to prove that deficits in onboarding translated to a noticeable deficit in job performance in the areas of technical and soft skills. However, due to observation limitations it is inconclusive as to whether the evaluands lack of deficiencies is exclusively due to onboarding. </a:t>
            </a:r>
            <a:endParaRPr lang="en-US" dirty="0">
              <a:cs typeface="Calibri"/>
            </a:endParaRPr>
          </a:p>
        </p:txBody>
      </p:sp>
      <p:sp>
        <p:nvSpPr>
          <p:cNvPr id="4" name="Slide Number Placeholder 3"/>
          <p:cNvSpPr>
            <a:spLocks noGrp="1"/>
          </p:cNvSpPr>
          <p:nvPr>
            <p:ph type="sldNum" sz="quarter" idx="10"/>
          </p:nvPr>
        </p:nvSpPr>
        <p:spPr/>
        <p:txBody>
          <a:bodyPr/>
          <a:lstStyle/>
          <a:p>
            <a:fld id="{2CD51581-98DB-418E-A158-1490DD61E182}" type="slidenum">
              <a:rPr lang="en-US"/>
              <a:t>11</a:t>
            </a:fld>
            <a:endParaRPr lang="en-US"/>
          </a:p>
        </p:txBody>
      </p:sp>
    </p:spTree>
    <p:extLst>
      <p:ext uri="{BB962C8B-B14F-4D97-AF65-F5344CB8AC3E}">
        <p14:creationId xmlns:p14="http://schemas.microsoft.com/office/powerpoint/2010/main" val="31494394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90000"/>
              </a:lnSpc>
              <a:spcBef>
                <a:spcPts val="1000"/>
              </a:spcBef>
              <a:buFont typeface="Symbol"/>
              <a:buNone/>
            </a:pPr>
            <a:r>
              <a:rPr lang="en" dirty="0"/>
              <a:t>Recommendations for improving the program are as follows:</a:t>
            </a:r>
          </a:p>
          <a:p>
            <a:pPr marL="171450" indent="-171450">
              <a:lnSpc>
                <a:spcPct val="90000"/>
              </a:lnSpc>
              <a:spcBef>
                <a:spcPts val="1000"/>
              </a:spcBef>
              <a:buFont typeface="Arial" panose="020B0604020202020204" pitchFamily="34" charset="0"/>
              <a:buChar char="•"/>
            </a:pPr>
            <a:r>
              <a:rPr lang="en" dirty="0"/>
              <a:t>For the first 30 days, have the new hire share an office with an </a:t>
            </a:r>
            <a:r>
              <a:rPr lang="en" dirty="0" err="1"/>
              <a:t>OeL</a:t>
            </a:r>
            <a:r>
              <a:rPr lang="en" dirty="0"/>
              <a:t> staff member who has the same job tasks or serves the same faculty members.</a:t>
            </a:r>
          </a:p>
          <a:p>
            <a:pPr marL="171450" indent="-171450">
              <a:lnSpc>
                <a:spcPct val="90000"/>
              </a:lnSpc>
              <a:spcBef>
                <a:spcPts val="1000"/>
              </a:spcBef>
              <a:buFont typeface="Arial" panose="020B0604020202020204" pitchFamily="34" charset="0"/>
              <a:buChar char="•"/>
            </a:pPr>
            <a:r>
              <a:rPr lang="en" dirty="0"/>
              <a:t>Use milestones, such as 30-day increments, to check in on employee progress.</a:t>
            </a:r>
          </a:p>
          <a:p>
            <a:pPr marL="171450" indent="-171450">
              <a:lnSpc>
                <a:spcPct val="90000"/>
              </a:lnSpc>
              <a:spcBef>
                <a:spcPts val="1000"/>
              </a:spcBef>
              <a:buFont typeface="Arial" panose="020B0604020202020204" pitchFamily="34" charset="0"/>
              <a:buChar char="•"/>
            </a:pPr>
            <a:r>
              <a:rPr lang="en" dirty="0"/>
              <a:t>Assign a mentor to the new hire.</a:t>
            </a:r>
          </a:p>
          <a:p>
            <a:pPr marL="171450" indent="-171450">
              <a:lnSpc>
                <a:spcPct val="90000"/>
              </a:lnSpc>
              <a:spcBef>
                <a:spcPts val="1000"/>
              </a:spcBef>
              <a:buFont typeface="Arial" panose="020B0604020202020204" pitchFamily="34" charset="0"/>
              <a:buChar char="•"/>
            </a:pPr>
            <a:r>
              <a:rPr lang="en" dirty="0"/>
              <a:t>Create outlines for what superiors should review with the new hire during one-on-one meetings.</a:t>
            </a:r>
          </a:p>
          <a:p>
            <a:pPr marL="171450" indent="-171450">
              <a:lnSpc>
                <a:spcPct val="90000"/>
              </a:lnSpc>
              <a:spcBef>
                <a:spcPts val="1000"/>
              </a:spcBef>
              <a:buFont typeface="Arial" panose="020B0604020202020204" pitchFamily="34" charset="0"/>
              <a:buChar char="•"/>
            </a:pPr>
            <a:r>
              <a:rPr lang="en" dirty="0"/>
              <a:t>And provide the new hire with the documentation outlined in the upcoming slide.</a:t>
            </a:r>
          </a:p>
          <a:p>
            <a:endParaRPr lang="en-US" dirty="0">
              <a:cs typeface="Calibri"/>
            </a:endParaRPr>
          </a:p>
        </p:txBody>
      </p:sp>
      <p:sp>
        <p:nvSpPr>
          <p:cNvPr id="4" name="Slide Number Placeholder 3"/>
          <p:cNvSpPr>
            <a:spLocks noGrp="1"/>
          </p:cNvSpPr>
          <p:nvPr>
            <p:ph type="sldNum" sz="quarter" idx="10"/>
          </p:nvPr>
        </p:nvSpPr>
        <p:spPr/>
        <p:txBody>
          <a:bodyPr/>
          <a:lstStyle/>
          <a:p>
            <a:fld id="{2CD51581-98DB-418E-A158-1490DD61E182}" type="slidenum">
              <a:rPr lang="en-US"/>
              <a:t>12</a:t>
            </a:fld>
            <a:endParaRPr lang="en-US"/>
          </a:p>
        </p:txBody>
      </p:sp>
    </p:spTree>
    <p:extLst>
      <p:ext uri="{BB962C8B-B14F-4D97-AF65-F5344CB8AC3E}">
        <p14:creationId xmlns:p14="http://schemas.microsoft.com/office/powerpoint/2010/main" val="37058606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kern="1200" dirty="0">
                <a:solidFill>
                  <a:schemeClr val="tx1"/>
                </a:solidFill>
                <a:effectLst/>
                <a:latin typeface="+mn-lt"/>
                <a:ea typeface="+mn-ea"/>
                <a:cs typeface="+mn-cs"/>
              </a:rPr>
              <a:t>Provide new hires with: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a guide for all </a:t>
            </a:r>
            <a:r>
              <a:rPr lang="en-US" sz="1200" b="0" i="0" kern="1200" dirty="0" err="1">
                <a:solidFill>
                  <a:schemeClr val="tx1"/>
                </a:solidFill>
                <a:effectLst/>
                <a:latin typeface="+mn-lt"/>
                <a:ea typeface="+mn-ea"/>
                <a:cs typeface="+mn-cs"/>
              </a:rPr>
              <a:t>OeL</a:t>
            </a:r>
            <a:r>
              <a:rPr lang="en-US" sz="1200" b="0" i="0" kern="1200" dirty="0">
                <a:solidFill>
                  <a:schemeClr val="tx1"/>
                </a:solidFill>
                <a:effectLst/>
                <a:latin typeface="+mn-lt"/>
                <a:ea typeface="+mn-ea"/>
                <a:cs typeface="+mn-cs"/>
              </a:rPr>
              <a:t> job descriptions, roles, and expectations.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access to documentation of job-specific processes and workflows.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a list of performance-support resources and tactics needed or recommended during typical projects and tasks.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a guide for department and campus terminology—commonly used terms among faculty, learning management system (Blackboard and Canvas) terms, online course design contract terminology, etc..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TAC overview and any other documentation that provides information about technology support and the tools used within </a:t>
            </a:r>
            <a:r>
              <a:rPr lang="en-US" sz="1200" b="0" i="0" kern="1200" dirty="0" err="1">
                <a:solidFill>
                  <a:schemeClr val="tx1"/>
                </a:solidFill>
                <a:effectLst/>
                <a:latin typeface="+mn-lt"/>
                <a:ea typeface="+mn-ea"/>
                <a:cs typeface="+mn-cs"/>
              </a:rPr>
              <a:t>OeL</a:t>
            </a:r>
            <a:r>
              <a:rPr lang="en-US" sz="1200" b="0" i="0" kern="1200" dirty="0">
                <a:solidFill>
                  <a:schemeClr val="tx1"/>
                </a:solidFill>
                <a:effectLst/>
                <a:latin typeface="+mn-lt"/>
                <a:ea typeface="+mn-ea"/>
                <a:cs typeface="+mn-cs"/>
              </a:rPr>
              <a:t>.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descriptions and case studies for each department </a:t>
            </a:r>
            <a:r>
              <a:rPr lang="en-US" sz="1200" b="0" i="0" kern="1200" dirty="0" err="1">
                <a:solidFill>
                  <a:schemeClr val="tx1"/>
                </a:solidFill>
                <a:effectLst/>
                <a:latin typeface="+mn-lt"/>
                <a:ea typeface="+mn-ea"/>
                <a:cs typeface="+mn-cs"/>
              </a:rPr>
              <a:t>OeL</a:t>
            </a:r>
            <a:r>
              <a:rPr lang="en-US" sz="1200" b="0" i="0" kern="1200" dirty="0">
                <a:solidFill>
                  <a:schemeClr val="tx1"/>
                </a:solidFill>
                <a:effectLst/>
                <a:latin typeface="+mn-lt"/>
                <a:ea typeface="+mn-ea"/>
                <a:cs typeface="+mn-cs"/>
              </a:rPr>
              <a:t> serves.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description and skills profile for each </a:t>
            </a:r>
            <a:r>
              <a:rPr lang="en-US" sz="1200" b="0" i="0" kern="1200" dirty="0" err="1">
                <a:solidFill>
                  <a:schemeClr val="tx1"/>
                </a:solidFill>
                <a:effectLst/>
                <a:latin typeface="+mn-lt"/>
                <a:ea typeface="+mn-ea"/>
                <a:cs typeface="+mn-cs"/>
              </a:rPr>
              <a:t>OeL</a:t>
            </a:r>
            <a:r>
              <a:rPr lang="en-US" sz="1200" b="0" i="0" kern="1200" dirty="0">
                <a:solidFill>
                  <a:schemeClr val="tx1"/>
                </a:solidFill>
                <a:effectLst/>
                <a:latin typeface="+mn-lt"/>
                <a:ea typeface="+mn-ea"/>
                <a:cs typeface="+mn-cs"/>
              </a:rPr>
              <a:t> staff member.  </a:t>
            </a:r>
          </a:p>
          <a:p>
            <a:pPr marL="171450" indent="-171450" rtl="0" fontAlgn="base">
              <a:buFont typeface="Arial" panose="020B0604020202020204" pitchFamily="34" charset="0"/>
              <a:buChar char="•"/>
            </a:pPr>
            <a:r>
              <a:rPr lang="en-US" sz="1200" b="0" i="0" kern="1200" dirty="0">
                <a:solidFill>
                  <a:schemeClr val="tx1"/>
                </a:solidFill>
                <a:effectLst/>
                <a:latin typeface="+mn-lt"/>
                <a:ea typeface="+mn-ea"/>
                <a:cs typeface="+mn-cs"/>
              </a:rPr>
              <a:t>a guide for what to observe during shadowing process. </a:t>
            </a:r>
          </a:p>
          <a:p>
            <a:pPr marL="171450" marR="0" lvl="0" indent="-1714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dirty="0">
                <a:solidFill>
                  <a:schemeClr val="tx1"/>
                </a:solidFill>
                <a:effectLst/>
                <a:latin typeface="+mn-lt"/>
                <a:ea typeface="+mn-ea"/>
                <a:cs typeface="+mn-cs"/>
              </a:rPr>
              <a:t>A well-formed 30-day work plan with well-defined beginning, middle and end milestones.</a:t>
            </a:r>
            <a:r>
              <a:rPr lang="en-US" sz="1200" b="0" i="0" u="none" strike="noStrike"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A written onboarding document, or road map, that outlines the specific timeline, goals, responsibilities and support available to new hires that spells out what they should do and what assistance they can expect. The plan should be co-written with new hire and communicated to all members of </a:t>
            </a:r>
            <a:r>
              <a:rPr lang="en-US" sz="1200" b="0" i="0" kern="1200" dirty="0" err="1">
                <a:solidFill>
                  <a:schemeClr val="tx1"/>
                </a:solidFill>
                <a:effectLst/>
                <a:latin typeface="+mn-lt"/>
                <a:ea typeface="+mn-ea"/>
                <a:cs typeface="+mn-cs"/>
              </a:rPr>
              <a:t>OeL</a:t>
            </a:r>
            <a:r>
              <a:rPr lang="en-US" sz="1200" b="0" i="0" kern="1200" dirty="0">
                <a:solidFill>
                  <a:schemeClr val="tx1"/>
                </a:solidFill>
                <a:effectLst/>
                <a:latin typeface="+mn-lt"/>
                <a:ea typeface="+mn-ea"/>
                <a:cs typeface="+mn-cs"/>
              </a:rPr>
              <a:t>, consistently applied and tracked over time)</a:t>
            </a:r>
          </a:p>
        </p:txBody>
      </p:sp>
      <p:sp>
        <p:nvSpPr>
          <p:cNvPr id="4" name="Slide Number Placeholder 3"/>
          <p:cNvSpPr>
            <a:spLocks noGrp="1"/>
          </p:cNvSpPr>
          <p:nvPr>
            <p:ph type="sldNum" sz="quarter" idx="10"/>
          </p:nvPr>
        </p:nvSpPr>
        <p:spPr/>
        <p:txBody>
          <a:bodyPr/>
          <a:lstStyle/>
          <a:p>
            <a:fld id="{2CD51581-98DB-418E-A158-1490DD61E182}" type="slidenum">
              <a:rPr lang="en-US"/>
              <a:t>13</a:t>
            </a:fld>
            <a:endParaRPr lang="en-US"/>
          </a:p>
        </p:txBody>
      </p:sp>
    </p:spTree>
    <p:extLst>
      <p:ext uri="{BB962C8B-B14F-4D97-AF65-F5344CB8AC3E}">
        <p14:creationId xmlns:p14="http://schemas.microsoft.com/office/powerpoint/2010/main" val="36002135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90000"/>
              </a:lnSpc>
              <a:spcBef>
                <a:spcPts val="1000"/>
              </a:spcBef>
              <a:buNone/>
            </a:pPr>
            <a:r>
              <a:rPr lang="en" dirty="0"/>
              <a:t>Some strategies for implementing these changes are as follows:</a:t>
            </a:r>
          </a:p>
          <a:p>
            <a:pPr marL="228600" indent="-228600">
              <a:lnSpc>
                <a:spcPct val="90000"/>
              </a:lnSpc>
              <a:spcBef>
                <a:spcPts val="1000"/>
              </a:spcBef>
              <a:buChar char="•"/>
            </a:pPr>
            <a:r>
              <a:rPr lang="en" dirty="0"/>
              <a:t>Perform a job task analysis for each role in </a:t>
            </a:r>
            <a:r>
              <a:rPr lang="en" dirty="0" err="1"/>
              <a:t>OeL</a:t>
            </a:r>
            <a:r>
              <a:rPr lang="en" dirty="0"/>
              <a:t> for which a new hire is anticipated within the next five years.</a:t>
            </a:r>
            <a:endParaRPr lang="en-US" dirty="0"/>
          </a:p>
          <a:p>
            <a:pPr indent="-228600">
              <a:lnSpc>
                <a:spcPct val="90000"/>
              </a:lnSpc>
              <a:spcBef>
                <a:spcPts val="1000"/>
              </a:spcBef>
              <a:buChar char="•"/>
            </a:pPr>
            <a:r>
              <a:rPr lang="en-US" sz="1200" kern="1200" dirty="0">
                <a:solidFill>
                  <a:schemeClr val="tx1"/>
                </a:solidFill>
                <a:effectLst/>
                <a:latin typeface="+mn-lt"/>
                <a:ea typeface="+mn-ea"/>
                <a:cs typeface="+mn-cs"/>
              </a:rPr>
              <a:t>Create an organized means of assigning projects and disseminating project details to </a:t>
            </a:r>
            <a:r>
              <a:rPr lang="en-US" sz="1200" kern="1200" dirty="0" err="1">
                <a:solidFill>
                  <a:schemeClr val="tx1"/>
                </a:solidFill>
                <a:effectLst/>
                <a:latin typeface="+mn-lt"/>
                <a:ea typeface="+mn-ea"/>
                <a:cs typeface="+mn-cs"/>
              </a:rPr>
              <a:t>OeL</a:t>
            </a:r>
            <a:r>
              <a:rPr lang="en-US" sz="1200" kern="1200" dirty="0">
                <a:solidFill>
                  <a:schemeClr val="tx1"/>
                </a:solidFill>
                <a:effectLst/>
                <a:latin typeface="+mn-lt"/>
                <a:ea typeface="+mn-ea"/>
                <a:cs typeface="+mn-cs"/>
              </a:rPr>
              <a:t> staff.</a:t>
            </a:r>
            <a:r>
              <a:rPr lang="en-US" dirty="0">
                <a:effectLst/>
              </a:rPr>
              <a:t> </a:t>
            </a:r>
            <a:endParaRPr lang="en-US" dirty="0"/>
          </a:p>
          <a:p>
            <a:pPr indent="-228600">
              <a:lnSpc>
                <a:spcPct val="90000"/>
              </a:lnSpc>
              <a:spcBef>
                <a:spcPts val="1000"/>
              </a:spcBef>
              <a:buChar char="•"/>
            </a:pPr>
            <a:r>
              <a:rPr lang="en" dirty="0"/>
              <a:t>Conduct interviews with </a:t>
            </a:r>
            <a:r>
              <a:rPr lang="en" dirty="0" err="1"/>
              <a:t>OeL</a:t>
            </a:r>
            <a:r>
              <a:rPr lang="en" dirty="0"/>
              <a:t> instructional designers and the instructional technician to inform case studies.</a:t>
            </a:r>
            <a:endParaRPr lang="en-US" dirty="0"/>
          </a:p>
          <a:p>
            <a:pPr indent="-228600">
              <a:lnSpc>
                <a:spcPct val="90000"/>
              </a:lnSpc>
              <a:spcBef>
                <a:spcPts val="1000"/>
              </a:spcBef>
              <a:buChar char="•"/>
            </a:pPr>
            <a:r>
              <a:rPr lang="en" dirty="0"/>
              <a:t>Enhance the organization of the information systems used by </a:t>
            </a:r>
            <a:r>
              <a:rPr lang="en" dirty="0" err="1"/>
              <a:t>OeL</a:t>
            </a:r>
            <a:r>
              <a:rPr lang="en" dirty="0"/>
              <a:t> (e.g. OneDrive) to support new hire access to key information</a:t>
            </a:r>
            <a:r>
              <a:rPr lang="en" strike="sngStrike" dirty="0"/>
              <a:t> on organization operations, management, and decision making</a:t>
            </a:r>
            <a:r>
              <a:rPr lang="en" dirty="0"/>
              <a:t>. </a:t>
            </a:r>
            <a:endParaRPr lang="en-US" dirty="0"/>
          </a:p>
          <a:p>
            <a:pPr indent="-228600">
              <a:lnSpc>
                <a:spcPct val="90000"/>
              </a:lnSpc>
              <a:spcBef>
                <a:spcPts val="1000"/>
              </a:spcBef>
              <a:buChar char="•"/>
            </a:pPr>
            <a:r>
              <a:rPr lang="en" dirty="0"/>
              <a:t>And utilize more technology-based tools to facilitate the onboarding process.</a:t>
            </a:r>
            <a:endParaRPr lang="en-US" dirty="0"/>
          </a:p>
          <a:p>
            <a:pPr indent="-228600">
              <a:lnSpc>
                <a:spcPct val="90000"/>
              </a:lnSpc>
              <a:spcBef>
                <a:spcPts val="1000"/>
              </a:spcBef>
              <a:buChar char="•"/>
            </a:pPr>
            <a:endParaRPr lang="en-US" dirty="0">
              <a:solidFill>
                <a:srgbClr val="FFFFFF"/>
              </a:solidFill>
            </a:endParaRPr>
          </a:p>
        </p:txBody>
      </p:sp>
      <p:sp>
        <p:nvSpPr>
          <p:cNvPr id="4" name="Slide Number Placeholder 3"/>
          <p:cNvSpPr>
            <a:spLocks noGrp="1"/>
          </p:cNvSpPr>
          <p:nvPr>
            <p:ph type="sldNum" sz="quarter" idx="10"/>
          </p:nvPr>
        </p:nvSpPr>
        <p:spPr/>
        <p:txBody>
          <a:bodyPr/>
          <a:lstStyle/>
          <a:p>
            <a:fld id="{2CD51581-98DB-418E-A158-1490DD61E182}" type="slidenum">
              <a:rPr lang="en-US"/>
              <a:t>14</a:t>
            </a:fld>
            <a:endParaRPr lang="en-US"/>
          </a:p>
        </p:txBody>
      </p:sp>
    </p:spTree>
    <p:extLst>
      <p:ext uri="{BB962C8B-B14F-4D97-AF65-F5344CB8AC3E}">
        <p14:creationId xmlns:p14="http://schemas.microsoft.com/office/powerpoint/2010/main" val="1698218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 dirty="0">
                <a:cs typeface="Calibri"/>
              </a:rPr>
              <a:t>Final strategies for implementation include:</a:t>
            </a:r>
          </a:p>
          <a:p>
            <a:pPr indent="-228600">
              <a:lnSpc>
                <a:spcPct val="90000"/>
              </a:lnSpc>
              <a:spcBef>
                <a:spcPts val="1000"/>
              </a:spcBef>
              <a:buChar char="•"/>
            </a:pPr>
            <a:r>
              <a:rPr lang="en" dirty="0"/>
              <a:t>Perform a cultural audit of </a:t>
            </a:r>
            <a:r>
              <a:rPr lang="en" dirty="0" err="1"/>
              <a:t>OeL</a:t>
            </a:r>
            <a:r>
              <a:rPr lang="en" dirty="0"/>
              <a:t>. This is an analysis procedure that focuses on workers, work processes, and the workplace and answers the question: “How do we think about things or do things in our organization?”</a:t>
            </a:r>
            <a:endParaRPr lang="en-US">
              <a:cs typeface="Calibri"/>
            </a:endParaRPr>
          </a:p>
          <a:p>
            <a:pPr indent="-228600">
              <a:lnSpc>
                <a:spcPct val="90000"/>
              </a:lnSpc>
              <a:spcBef>
                <a:spcPts val="1000"/>
              </a:spcBef>
              <a:buChar char="•"/>
            </a:pPr>
            <a:r>
              <a:rPr lang="en" dirty="0"/>
              <a:t>Use Realistic Job Preview (RJP) strategies to create a structured observation guide for new hires.</a:t>
            </a:r>
            <a:endParaRPr lang="en-US" dirty="0"/>
          </a:p>
          <a:p>
            <a:pPr indent="-228600">
              <a:lnSpc>
                <a:spcPct val="90000"/>
              </a:lnSpc>
              <a:spcBef>
                <a:spcPts val="1000"/>
              </a:spcBef>
              <a:buChar char="•"/>
            </a:pPr>
            <a:r>
              <a:rPr lang="en" dirty="0"/>
              <a:t>Develop a procedure for creating a 30-day work plan—quickly identifying current and upcoming projects that a new hire can handle, choosing projects that are valuable learning experiences for the new hire, choosing a manageable workload, accounting for other onboarding activities, etc..</a:t>
            </a:r>
            <a:endParaRPr lang="en-US" dirty="0"/>
          </a:p>
          <a:p>
            <a:pPr indent="-228600">
              <a:lnSpc>
                <a:spcPct val="90000"/>
              </a:lnSpc>
              <a:spcBef>
                <a:spcPts val="1000"/>
              </a:spcBef>
              <a:buChar char="•"/>
            </a:pPr>
            <a:r>
              <a:rPr lang="en" dirty="0"/>
              <a:t>Create </a:t>
            </a:r>
            <a:r>
              <a:rPr lang="en" dirty="0" err="1"/>
              <a:t>OeL</a:t>
            </a:r>
            <a:r>
              <a:rPr lang="en" dirty="0"/>
              <a:t> Mentoring Program guide that outlines the mentoring process, gives guidelines for a mentoring relationship and provides suggested mentoring activities.</a:t>
            </a:r>
            <a:endParaRPr lang="en-US" dirty="0"/>
          </a:p>
        </p:txBody>
      </p:sp>
      <p:sp>
        <p:nvSpPr>
          <p:cNvPr id="4" name="Slide Number Placeholder 3"/>
          <p:cNvSpPr>
            <a:spLocks noGrp="1"/>
          </p:cNvSpPr>
          <p:nvPr>
            <p:ph type="sldNum" sz="quarter" idx="10"/>
          </p:nvPr>
        </p:nvSpPr>
        <p:spPr/>
        <p:txBody>
          <a:bodyPr/>
          <a:lstStyle/>
          <a:p>
            <a:fld id="{2CD51581-98DB-418E-A158-1490DD61E182}" type="slidenum">
              <a:rPr lang="en-US"/>
              <a:t>15</a:t>
            </a:fld>
            <a:endParaRPr lang="en-US"/>
          </a:p>
        </p:txBody>
      </p:sp>
    </p:spTree>
    <p:extLst>
      <p:ext uri="{BB962C8B-B14F-4D97-AF65-F5344CB8AC3E}">
        <p14:creationId xmlns:p14="http://schemas.microsoft.com/office/powerpoint/2010/main" val="25512341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the opportunity to evaluate this program. Remember that evaluations are a great tool to ensure quality, contribute to increased knowledge, prioritize resources, plan and deliver organizational initiatives, help organizations be accountable and help convince others of the need or effectiveness of an initiative.  We hope this evaluation contributes these aspects to the improvement of the </a:t>
            </a:r>
            <a:r>
              <a:rPr lang="en-US" dirty="0" err="1"/>
              <a:t>OeL</a:t>
            </a:r>
            <a:r>
              <a:rPr lang="en-US" dirty="0"/>
              <a:t> onboarding program initiative. </a:t>
            </a:r>
            <a:endParaRPr lang="en" dirty="0"/>
          </a:p>
          <a:p>
            <a:pPr>
              <a:lnSpc>
                <a:spcPct val="90000"/>
              </a:lnSpc>
              <a:spcBef>
                <a:spcPts val="1000"/>
              </a:spcBef>
            </a:pPr>
            <a:endParaRPr lang="en" dirty="0">
              <a:cs typeface="Calibri"/>
            </a:endParaRPr>
          </a:p>
        </p:txBody>
      </p:sp>
      <p:sp>
        <p:nvSpPr>
          <p:cNvPr id="4" name="Slide Number Placeholder 3"/>
          <p:cNvSpPr>
            <a:spLocks noGrp="1"/>
          </p:cNvSpPr>
          <p:nvPr>
            <p:ph type="sldNum" sz="quarter" idx="10"/>
          </p:nvPr>
        </p:nvSpPr>
        <p:spPr/>
        <p:txBody>
          <a:bodyPr/>
          <a:lstStyle/>
          <a:p>
            <a:fld id="{2CD51581-98DB-418E-A158-1490DD61E182}" type="slidenum">
              <a:rPr lang="en-US"/>
              <a:t>16</a:t>
            </a:fld>
            <a:endParaRPr lang="en-US"/>
          </a:p>
        </p:txBody>
      </p:sp>
    </p:spTree>
    <p:extLst>
      <p:ext uri="{BB962C8B-B14F-4D97-AF65-F5344CB8AC3E}">
        <p14:creationId xmlns:p14="http://schemas.microsoft.com/office/powerpoint/2010/main" val="31472618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Office of e-Learning (</a:t>
            </a:r>
            <a:r>
              <a:rPr lang="en-US" sz="1200" kern="1200" dirty="0" err="1">
                <a:solidFill>
                  <a:schemeClr val="tx1"/>
                </a:solidFill>
                <a:effectLst/>
                <a:latin typeface="+mn-lt"/>
                <a:ea typeface="+mn-ea"/>
                <a:cs typeface="+mn-cs"/>
              </a:rPr>
              <a:t>OeL</a:t>
            </a:r>
            <a:r>
              <a:rPr lang="en-US" sz="1200" kern="1200" dirty="0">
                <a:solidFill>
                  <a:schemeClr val="tx1"/>
                </a:solidFill>
                <a:effectLst/>
                <a:latin typeface="+mn-lt"/>
                <a:ea typeface="+mn-ea"/>
                <a:cs typeface="+mn-cs"/>
              </a:rPr>
              <a:t>) at the University of North Carolina at Wilmington provides support and professional development for faculty in the area of online teaching. In the previous year, </a:t>
            </a:r>
            <a:r>
              <a:rPr lang="en-US" sz="1200" kern="1200" dirty="0" err="1">
                <a:solidFill>
                  <a:schemeClr val="tx1"/>
                </a:solidFill>
                <a:effectLst/>
                <a:latin typeface="+mn-lt"/>
                <a:ea typeface="+mn-ea"/>
                <a:cs typeface="+mn-cs"/>
              </a:rPr>
              <a:t>OeL</a:t>
            </a:r>
            <a:r>
              <a:rPr lang="en-US" sz="1200" kern="1200" dirty="0">
                <a:solidFill>
                  <a:schemeClr val="tx1"/>
                </a:solidFill>
                <a:effectLst/>
                <a:latin typeface="+mn-lt"/>
                <a:ea typeface="+mn-ea"/>
                <a:cs typeface="+mn-cs"/>
              </a:rPr>
              <a:t> experienced high turnover and has gradually hired a new batch of employees. One of </a:t>
            </a:r>
            <a:r>
              <a:rPr lang="en-US" sz="1200" kern="1200" dirty="0" err="1">
                <a:solidFill>
                  <a:schemeClr val="tx1"/>
                </a:solidFill>
                <a:effectLst/>
                <a:latin typeface="+mn-lt"/>
                <a:ea typeface="+mn-ea"/>
                <a:cs typeface="+mn-cs"/>
              </a:rPr>
              <a:t>OeL’s</a:t>
            </a:r>
            <a:r>
              <a:rPr lang="en-US" sz="1200" kern="1200" dirty="0">
                <a:solidFill>
                  <a:schemeClr val="tx1"/>
                </a:solidFill>
                <a:effectLst/>
                <a:latin typeface="+mn-lt"/>
                <a:ea typeface="+mn-ea"/>
                <a:cs typeface="+mn-cs"/>
              </a:rPr>
              <a:t> instructional designers developed the onboarding training program after having been forced to acclimate to his new position without one. He has requested an external evaluation of the onboarding program because </a:t>
            </a:r>
            <a:r>
              <a:rPr lang="en-US" sz="1200" kern="1200" dirty="0" err="1">
                <a:solidFill>
                  <a:schemeClr val="tx1"/>
                </a:solidFill>
                <a:effectLst/>
                <a:latin typeface="+mn-lt"/>
                <a:ea typeface="+mn-ea"/>
                <a:cs typeface="+mn-cs"/>
              </a:rPr>
              <a:t>OeL</a:t>
            </a:r>
            <a:r>
              <a:rPr lang="en-US" sz="1200" kern="1200" dirty="0">
                <a:solidFill>
                  <a:schemeClr val="tx1"/>
                </a:solidFill>
                <a:effectLst/>
                <a:latin typeface="+mn-lt"/>
                <a:ea typeface="+mn-ea"/>
                <a:cs typeface="+mn-cs"/>
              </a:rPr>
              <a:t> anticipates new hires in the coming years as the organization expands to meet the increasing demand for online courses.</a:t>
            </a:r>
          </a:p>
          <a:p>
            <a:endParaRPr lang="en-US" sz="1200" kern="1200" dirty="0">
              <a:solidFill>
                <a:schemeClr val="tx1"/>
              </a:solidFill>
              <a:effectLst/>
              <a:latin typeface="+mn-lt"/>
              <a:ea typeface="+mn-ea"/>
              <a:cs typeface="+mn-cs"/>
            </a:endParaRPr>
          </a:p>
          <a:p>
            <a:endParaRPr lang="en-US" dirty="0">
              <a:cs typeface="Calibri"/>
            </a:endParaRPr>
          </a:p>
        </p:txBody>
      </p:sp>
      <p:sp>
        <p:nvSpPr>
          <p:cNvPr id="4" name="Slide Number Placeholder 3"/>
          <p:cNvSpPr>
            <a:spLocks noGrp="1"/>
          </p:cNvSpPr>
          <p:nvPr>
            <p:ph type="sldNum" sz="quarter" idx="10"/>
          </p:nvPr>
        </p:nvSpPr>
        <p:spPr/>
        <p:txBody>
          <a:bodyPr/>
          <a:lstStyle/>
          <a:p>
            <a:fld id="{2CD51581-98DB-418E-A158-1490DD61E182}" type="slidenum">
              <a:rPr lang="en-US"/>
              <a:t>2</a:t>
            </a:fld>
            <a:endParaRPr lang="en-US"/>
          </a:p>
        </p:txBody>
      </p:sp>
    </p:spTree>
    <p:extLst>
      <p:ext uri="{BB962C8B-B14F-4D97-AF65-F5344CB8AC3E}">
        <p14:creationId xmlns:p14="http://schemas.microsoft.com/office/powerpoint/2010/main" val="17995633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 dirty="0"/>
              <a:t>The purpose of this evaluation was to get an unbiased measure of </a:t>
            </a:r>
            <a:r>
              <a:rPr lang="en" dirty="0" err="1"/>
              <a:t>OeL’s</a:t>
            </a:r>
            <a:r>
              <a:rPr lang="en" dirty="0"/>
              <a:t> onboarding program’s effectiveness. Some key indicators of effectiveness include: if and how new hires were acclimating to the new role, expectations, policies and culture of the </a:t>
            </a:r>
            <a:r>
              <a:rPr lang="en" dirty="0" err="1"/>
              <a:t>OeL</a:t>
            </a:r>
            <a:r>
              <a:rPr lang="en" dirty="0"/>
              <a:t> after going through the Onboarding Training program, the extent to which new hires felt confident in doing the job well and the extent to which these new hires were transferring their new skills and knowledge.  The evaluation covered the initial thirty-day onboarding period in which a new hire in </a:t>
            </a:r>
            <a:r>
              <a:rPr lang="en" dirty="0" err="1"/>
              <a:t>OeL</a:t>
            </a:r>
            <a:r>
              <a:rPr lang="en" dirty="0"/>
              <a:t> is trained. It examined the new hire's satisfaction with onboard training received in their first 30 days as well as their feelings of acclimation to the team in these first 30 days. We also determined their understanding of the </a:t>
            </a:r>
            <a:r>
              <a:rPr lang="en" dirty="0" err="1"/>
              <a:t>OeL</a:t>
            </a:r>
            <a:r>
              <a:rPr lang="en" dirty="0"/>
              <a:t> organization and culture and determined their understanding of their role. Lastly, we determined the onboarding impact on their job performance after the first thirty days. </a:t>
            </a:r>
            <a:endParaRPr lang="en" dirty="0">
              <a:cs typeface="Calibri"/>
            </a:endParaRPr>
          </a:p>
          <a:p>
            <a:endParaRPr lang="en-US" dirty="0">
              <a:cs typeface="Calibri"/>
            </a:endParaRPr>
          </a:p>
        </p:txBody>
      </p:sp>
      <p:sp>
        <p:nvSpPr>
          <p:cNvPr id="4" name="Slide Number Placeholder 3"/>
          <p:cNvSpPr>
            <a:spLocks noGrp="1"/>
          </p:cNvSpPr>
          <p:nvPr>
            <p:ph type="sldNum" sz="quarter" idx="10"/>
          </p:nvPr>
        </p:nvSpPr>
        <p:spPr/>
        <p:txBody>
          <a:bodyPr/>
          <a:lstStyle/>
          <a:p>
            <a:fld id="{2CD51581-98DB-418E-A158-1490DD61E182}" type="slidenum">
              <a:rPr lang="en-US"/>
              <a:t>3</a:t>
            </a:fld>
            <a:endParaRPr lang="en-US"/>
          </a:p>
        </p:txBody>
      </p:sp>
    </p:spTree>
    <p:extLst>
      <p:ext uri="{BB962C8B-B14F-4D97-AF65-F5344CB8AC3E}">
        <p14:creationId xmlns:p14="http://schemas.microsoft.com/office/powerpoint/2010/main" val="32986241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 dirty="0"/>
              <a:t>The evaluators met with the creator of the onboarding program, who served as primary stakeholder, to discuss the current program’s events and materials and to develop an evaluation plan.</a:t>
            </a:r>
          </a:p>
          <a:p>
            <a:endParaRPr lang="en" dirty="0"/>
          </a:p>
          <a:p>
            <a:r>
              <a:rPr lang="en" dirty="0"/>
              <a:t>Two of </a:t>
            </a:r>
            <a:r>
              <a:rPr lang="en" dirty="0" err="1"/>
              <a:t>OeL’s</a:t>
            </a:r>
            <a:r>
              <a:rPr lang="en" dirty="0"/>
              <a:t> most recent hires (an instructional technician and an instructional designer) who participated in the program were identified as subjects for evaluation. The program was examined using Levels 1 through 3 of the Kirkpatrick Model: reaction, learning, and behavior.</a:t>
            </a:r>
          </a:p>
          <a:p>
            <a:endParaRPr lang="en" dirty="0"/>
          </a:p>
          <a:p>
            <a:r>
              <a:rPr lang="en" dirty="0"/>
              <a:t>Existing materials were reviewed, followed by surveys, interviews, and performance observations of each recent hire.</a:t>
            </a:r>
          </a:p>
          <a:p>
            <a:endParaRPr lang="en" dirty="0"/>
          </a:p>
          <a:p>
            <a:endParaRPr lang="en-US" dirty="0">
              <a:cs typeface="Calibri"/>
            </a:endParaRPr>
          </a:p>
        </p:txBody>
      </p:sp>
      <p:sp>
        <p:nvSpPr>
          <p:cNvPr id="4" name="Slide Number Placeholder 3"/>
          <p:cNvSpPr>
            <a:spLocks noGrp="1"/>
          </p:cNvSpPr>
          <p:nvPr>
            <p:ph type="sldNum" sz="quarter" idx="10"/>
          </p:nvPr>
        </p:nvSpPr>
        <p:spPr/>
        <p:txBody>
          <a:bodyPr/>
          <a:lstStyle/>
          <a:p>
            <a:fld id="{2CD51581-98DB-418E-A158-1490DD61E182}" type="slidenum">
              <a:rPr lang="en-US"/>
              <a:t>4</a:t>
            </a:fld>
            <a:endParaRPr lang="en-US"/>
          </a:p>
        </p:txBody>
      </p:sp>
    </p:spTree>
    <p:extLst>
      <p:ext uri="{BB962C8B-B14F-4D97-AF65-F5344CB8AC3E}">
        <p14:creationId xmlns:p14="http://schemas.microsoft.com/office/powerpoint/2010/main" val="3234607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u="sng" dirty="0">
              <a:cs typeface="Calibri"/>
            </a:endParaRPr>
          </a:p>
          <a:p>
            <a:r>
              <a:rPr lang="en" dirty="0"/>
              <a:t>The results of the evaluation should be used to modify the existing onboarding program. The evaluation addressed Kirkpatrick’s level one (reactions), level two (learning) and level three (transfer of learning) for training evaluations. </a:t>
            </a:r>
            <a:r>
              <a:rPr lang="en-US" dirty="0"/>
              <a:t>This evaluation excluded Level 4 as the </a:t>
            </a:r>
            <a:r>
              <a:rPr lang="en-US" dirty="0" err="1"/>
              <a:t>OeL</a:t>
            </a:r>
            <a:r>
              <a:rPr lang="en-US" dirty="0"/>
              <a:t> Onboarding Training Program has only been in place for less than a year and organizational results would be difficult to measure with such short time. </a:t>
            </a:r>
            <a:endParaRPr lang="en" dirty="0"/>
          </a:p>
          <a:p>
            <a:r>
              <a:rPr lang="en" dirty="0"/>
              <a:t>The evaluation sought to answer the following key questions aligned with the Kirkpatrick's level:</a:t>
            </a:r>
            <a:endParaRPr lang="en-US" dirty="0">
              <a:cs typeface="Calibri"/>
            </a:endParaRPr>
          </a:p>
          <a:p>
            <a:r>
              <a:rPr lang="en" dirty="0"/>
              <a:t>1. How are participants reacting to the training? Level 1 (Reaction)</a:t>
            </a:r>
            <a:endParaRPr lang="en-US" dirty="0"/>
          </a:p>
          <a:p>
            <a:r>
              <a:rPr lang="en" dirty="0"/>
              <a:t>2. To what degree are the intended outcomes of the training being met? Level 2 (Learning)</a:t>
            </a:r>
            <a:endParaRPr lang="en-US" dirty="0"/>
          </a:p>
          <a:p>
            <a:r>
              <a:rPr lang="en" dirty="0"/>
              <a:t>3. To what degree is this training impacting participants job performance? Level 3 (Behavior)</a:t>
            </a:r>
            <a:endParaRPr lang="en-US" dirty="0"/>
          </a:p>
        </p:txBody>
      </p:sp>
      <p:sp>
        <p:nvSpPr>
          <p:cNvPr id="4" name="Slide Number Placeholder 3"/>
          <p:cNvSpPr>
            <a:spLocks noGrp="1"/>
          </p:cNvSpPr>
          <p:nvPr>
            <p:ph type="sldNum" sz="quarter" idx="10"/>
          </p:nvPr>
        </p:nvSpPr>
        <p:spPr/>
        <p:txBody>
          <a:bodyPr/>
          <a:lstStyle/>
          <a:p>
            <a:fld id="{2CD51581-98DB-418E-A158-1490DD61E182}" type="slidenum">
              <a:rPr lang="en-US"/>
              <a:t>5</a:t>
            </a:fld>
            <a:endParaRPr lang="en-US"/>
          </a:p>
        </p:txBody>
      </p:sp>
    </p:spTree>
    <p:extLst>
      <p:ext uri="{BB962C8B-B14F-4D97-AF65-F5344CB8AC3E}">
        <p14:creationId xmlns:p14="http://schemas.microsoft.com/office/powerpoint/2010/main" val="39712189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90000"/>
              </a:lnSpc>
              <a:spcBef>
                <a:spcPts val="1000"/>
              </a:spcBef>
              <a:buNone/>
            </a:pPr>
            <a:r>
              <a:rPr lang="en-US" dirty="0">
                <a:solidFill>
                  <a:srgbClr val="FFFFFF"/>
                </a:solidFill>
              </a:rPr>
              <a:t>Some notable limitations of the evaluation were as follows:</a:t>
            </a:r>
          </a:p>
          <a:p>
            <a:pPr marL="0" indent="0">
              <a:lnSpc>
                <a:spcPct val="90000"/>
              </a:lnSpc>
              <a:spcBef>
                <a:spcPts val="1000"/>
              </a:spcBef>
              <a:buNone/>
            </a:pPr>
            <a:endParaRPr lang="en-US" dirty="0">
              <a:solidFill>
                <a:srgbClr val="FFFFFF"/>
              </a:solidFill>
            </a:endParaRPr>
          </a:p>
          <a:p>
            <a:pPr marL="228600" indent="-228600">
              <a:lnSpc>
                <a:spcPct val="90000"/>
              </a:lnSpc>
              <a:spcBef>
                <a:spcPts val="1000"/>
              </a:spcBef>
              <a:buChar char="•"/>
            </a:pPr>
            <a:r>
              <a:rPr lang="en-US" dirty="0">
                <a:solidFill>
                  <a:srgbClr val="FFFFFF"/>
                </a:solidFill>
              </a:rPr>
              <a:t>Only two recent hires had been through the onboarding program and could be used as subjects for evaluation.</a:t>
            </a:r>
          </a:p>
          <a:p>
            <a:pPr marL="228600" indent="-228600">
              <a:lnSpc>
                <a:spcPct val="90000"/>
              </a:lnSpc>
              <a:spcBef>
                <a:spcPts val="1000"/>
              </a:spcBef>
              <a:buChar char="•"/>
            </a:pPr>
            <a:r>
              <a:rPr lang="en-US" dirty="0">
                <a:solidFill>
                  <a:srgbClr val="FFFFFF"/>
                </a:solidFill>
              </a:rPr>
              <a:t>The recent hires were onboarded months apart and so were not a part of the same cohort.</a:t>
            </a:r>
          </a:p>
          <a:p>
            <a:pPr marL="228600" indent="-228600">
              <a:lnSpc>
                <a:spcPct val="90000"/>
              </a:lnSpc>
              <a:spcBef>
                <a:spcPts val="1000"/>
              </a:spcBef>
              <a:buChar char="•"/>
            </a:pPr>
            <a:r>
              <a:rPr lang="en-US" dirty="0">
                <a:solidFill>
                  <a:srgbClr val="FFFFFF"/>
                </a:solidFill>
              </a:rPr>
              <a:t>The survey data was incomplete.</a:t>
            </a:r>
          </a:p>
          <a:p>
            <a:pPr marL="228600" indent="-228600">
              <a:lnSpc>
                <a:spcPct val="90000"/>
              </a:lnSpc>
              <a:spcBef>
                <a:spcPts val="1000"/>
              </a:spcBef>
              <a:buChar char="•"/>
            </a:pPr>
            <a:r>
              <a:rPr lang="en-US" dirty="0">
                <a:solidFill>
                  <a:srgbClr val="FFFFFF"/>
                </a:solidFill>
              </a:rPr>
              <a:t>And there were no job specific "New Employee Performance Evaluation" criteria identified by </a:t>
            </a:r>
            <a:r>
              <a:rPr lang="en-US" dirty="0" err="1">
                <a:solidFill>
                  <a:srgbClr val="FFFFFF"/>
                </a:solidFill>
              </a:rPr>
              <a:t>OeL</a:t>
            </a:r>
            <a:r>
              <a:rPr lang="en-US" dirty="0">
                <a:solidFill>
                  <a:srgbClr val="FFFFFF"/>
                </a:solidFill>
              </a:rPr>
              <a:t> to be used as key indicators for the observations. So observations were performed using a modified version of the university’s general performance appraisal tool.</a:t>
            </a:r>
          </a:p>
          <a:p>
            <a:pPr marL="228600" indent="-228600">
              <a:lnSpc>
                <a:spcPct val="90000"/>
              </a:lnSpc>
              <a:spcBef>
                <a:spcPts val="1000"/>
              </a:spcBef>
              <a:buChar char="•"/>
            </a:pPr>
            <a:endParaRPr lang="en-US" dirty="0">
              <a:solidFill>
                <a:srgbClr val="FFFFFF"/>
              </a:solidFill>
            </a:endParaRPr>
          </a:p>
          <a:p>
            <a:pPr marL="0" indent="0">
              <a:lnSpc>
                <a:spcPct val="90000"/>
              </a:lnSpc>
              <a:spcBef>
                <a:spcPts val="1000"/>
              </a:spcBef>
              <a:buNone/>
            </a:pPr>
            <a:r>
              <a:rPr lang="en-US" u="sng" dirty="0">
                <a:solidFill>
                  <a:srgbClr val="FFFFFF"/>
                </a:solidFill>
              </a:rPr>
              <a:t>Deleted Material</a:t>
            </a:r>
          </a:p>
          <a:p>
            <a:pPr marL="228600" indent="-228600">
              <a:lnSpc>
                <a:spcPct val="90000"/>
              </a:lnSpc>
              <a:spcBef>
                <a:spcPts val="1000"/>
              </a:spcBef>
              <a:buChar char="•"/>
            </a:pPr>
            <a:r>
              <a:rPr lang="en-US" dirty="0">
                <a:solidFill>
                  <a:srgbClr val="FFFFFF"/>
                </a:solidFill>
              </a:rPr>
              <a:t>The sample was limited to only two evaluands. Additionally, there was only one evaluand for each of the two job positions examined. </a:t>
            </a:r>
          </a:p>
          <a:p>
            <a:pPr marL="228600" indent="-228600">
              <a:lnSpc>
                <a:spcPct val="90000"/>
              </a:lnSpc>
              <a:spcBef>
                <a:spcPts val="1000"/>
              </a:spcBef>
              <a:buChar char="•"/>
            </a:pPr>
            <a:r>
              <a:rPr lang="en-US" dirty="0">
                <a:solidFill>
                  <a:srgbClr val="FFFFFF"/>
                </a:solidFill>
              </a:rPr>
              <a:t>For the duration of the evaluation, there were no new evaluands (i.e. new hires) to conduct a pretest and posttest with. The evaluators had to gather retrospective data from the recently onboarded hires through surveys and interviews. </a:t>
            </a:r>
          </a:p>
          <a:p>
            <a:pPr marL="228600" indent="-228600">
              <a:lnSpc>
                <a:spcPct val="90000"/>
              </a:lnSpc>
              <a:spcBef>
                <a:spcPts val="1000"/>
              </a:spcBef>
              <a:buChar char="•"/>
            </a:pPr>
            <a:r>
              <a:rPr lang="en-US" dirty="0">
                <a:solidFill>
                  <a:srgbClr val="FFFFFF"/>
                </a:solidFill>
              </a:rPr>
              <a:t>Due to the evaluands’ time constraints and workloads and the evaluators’ desire to avoid alienating the evaluands by being too assertive, survey data was incomplete. Each of the two evaluands completed one of the two surveys, and neither completed both. </a:t>
            </a:r>
          </a:p>
          <a:p>
            <a:pPr marL="228600" indent="-228600">
              <a:lnSpc>
                <a:spcPct val="90000"/>
              </a:lnSpc>
              <a:spcBef>
                <a:spcPts val="1000"/>
              </a:spcBef>
              <a:buChar char="•"/>
            </a:pPr>
            <a:r>
              <a:rPr lang="en-US" dirty="0">
                <a:solidFill>
                  <a:srgbClr val="FFFFFF"/>
                </a:solidFill>
              </a:rPr>
              <a:t>There were no departmental or job specific "New Employee Performance Evaluation" criteria identified by </a:t>
            </a:r>
            <a:r>
              <a:rPr lang="en-US" dirty="0" err="1">
                <a:solidFill>
                  <a:srgbClr val="FFFFFF"/>
                </a:solidFill>
              </a:rPr>
              <a:t>OeL</a:t>
            </a:r>
            <a:r>
              <a:rPr lang="en-US" dirty="0">
                <a:solidFill>
                  <a:srgbClr val="FFFFFF"/>
                </a:solidFill>
              </a:rPr>
              <a:t> to be used as key indicators for the observations. Evaluators modified general employee evaluation standards used by the University as key indicators for evaluation.  The key indicators were neither </a:t>
            </a:r>
            <a:r>
              <a:rPr lang="en-US" dirty="0" err="1">
                <a:solidFill>
                  <a:srgbClr val="FFFFFF"/>
                </a:solidFill>
              </a:rPr>
              <a:t>OeL</a:t>
            </a:r>
            <a:r>
              <a:rPr lang="en-US" dirty="0">
                <a:solidFill>
                  <a:srgbClr val="FFFFFF"/>
                </a:solidFill>
              </a:rPr>
              <a:t> specific, job specific nor new employee specific thus leading to general professional standards for proficiency that the evaluands may have already acquired in previous professional experiences.  </a:t>
            </a:r>
          </a:p>
          <a:p>
            <a:pPr marL="228600" indent="-228600">
              <a:lnSpc>
                <a:spcPct val="90000"/>
              </a:lnSpc>
              <a:spcBef>
                <a:spcPts val="1000"/>
              </a:spcBef>
              <a:buChar char="•"/>
            </a:pPr>
            <a:r>
              <a:rPr lang="en-US" dirty="0">
                <a:solidFill>
                  <a:srgbClr val="FFFFFF"/>
                </a:solidFill>
              </a:rPr>
              <a:t>Both evaluands were well beyond the 30-day new hire mark when observations were completed therefore the performance observed is not exclusively indicative of what was acquired in onboarding but instead of what was acquired in onboarding plus experience and skills gained from being on the job for X amount of time. </a:t>
            </a:r>
            <a:endParaRPr lang="en-US" dirty="0"/>
          </a:p>
        </p:txBody>
      </p:sp>
      <p:sp>
        <p:nvSpPr>
          <p:cNvPr id="4" name="Slide Number Placeholder 3"/>
          <p:cNvSpPr>
            <a:spLocks noGrp="1"/>
          </p:cNvSpPr>
          <p:nvPr>
            <p:ph type="sldNum" sz="quarter" idx="10"/>
          </p:nvPr>
        </p:nvSpPr>
        <p:spPr/>
        <p:txBody>
          <a:bodyPr/>
          <a:lstStyle/>
          <a:p>
            <a:fld id="{2CD51581-98DB-418E-A158-1490DD61E182}" type="slidenum">
              <a:rPr lang="en-US"/>
              <a:t>6</a:t>
            </a:fld>
            <a:endParaRPr lang="en-US"/>
          </a:p>
        </p:txBody>
      </p:sp>
    </p:spTree>
    <p:extLst>
      <p:ext uri="{BB962C8B-B14F-4D97-AF65-F5344CB8AC3E}">
        <p14:creationId xmlns:p14="http://schemas.microsoft.com/office/powerpoint/2010/main" val="41486377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findings in the area of Reaction were as follows:</a:t>
            </a:r>
          </a:p>
          <a:p>
            <a:r>
              <a:rPr lang="en-US" dirty="0"/>
              <a:t>[Read just the bullet points on screen.]</a:t>
            </a:r>
          </a:p>
          <a:p>
            <a:endParaRPr lang="en-US" dirty="0">
              <a:cs typeface="Calibri"/>
            </a:endParaRPr>
          </a:p>
        </p:txBody>
      </p:sp>
      <p:sp>
        <p:nvSpPr>
          <p:cNvPr id="4" name="Slide Number Placeholder 3"/>
          <p:cNvSpPr>
            <a:spLocks noGrp="1"/>
          </p:cNvSpPr>
          <p:nvPr>
            <p:ph type="sldNum" sz="quarter" idx="10"/>
          </p:nvPr>
        </p:nvSpPr>
        <p:spPr/>
        <p:txBody>
          <a:bodyPr/>
          <a:lstStyle/>
          <a:p>
            <a:fld id="{2CD51581-98DB-418E-A158-1490DD61E182}" type="slidenum">
              <a:rPr lang="en-US"/>
              <a:t>7</a:t>
            </a:fld>
            <a:endParaRPr lang="en-US"/>
          </a:p>
        </p:txBody>
      </p:sp>
    </p:spTree>
    <p:extLst>
      <p:ext uri="{BB962C8B-B14F-4D97-AF65-F5344CB8AC3E}">
        <p14:creationId xmlns:p14="http://schemas.microsoft.com/office/powerpoint/2010/main" val="30774076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key findings in the area of Learning were as follows:</a:t>
            </a:r>
          </a:p>
          <a:p>
            <a:pPr marL="0" indent="0">
              <a:buNone/>
            </a:pPr>
            <a:r>
              <a:rPr lang="en-US" dirty="0"/>
              <a:t>[Read just the bullet points on screen.]</a:t>
            </a:r>
          </a:p>
          <a:p>
            <a:pPr marL="0" indent="0">
              <a:buNone/>
            </a:pPr>
            <a:endParaRPr lang="en-US" dirty="0"/>
          </a:p>
        </p:txBody>
      </p:sp>
      <p:sp>
        <p:nvSpPr>
          <p:cNvPr id="4" name="Slide Number Placeholder 3"/>
          <p:cNvSpPr>
            <a:spLocks noGrp="1"/>
          </p:cNvSpPr>
          <p:nvPr>
            <p:ph type="sldNum" sz="quarter" idx="10"/>
          </p:nvPr>
        </p:nvSpPr>
        <p:spPr/>
        <p:txBody>
          <a:bodyPr/>
          <a:lstStyle/>
          <a:p>
            <a:fld id="{2CD51581-98DB-418E-A158-1490DD61E182}" type="slidenum">
              <a:rPr lang="en-US"/>
              <a:t>8</a:t>
            </a:fld>
            <a:endParaRPr lang="en-US"/>
          </a:p>
        </p:txBody>
      </p:sp>
    </p:spTree>
    <p:extLst>
      <p:ext uri="{BB962C8B-B14F-4D97-AF65-F5344CB8AC3E}">
        <p14:creationId xmlns:p14="http://schemas.microsoft.com/office/powerpoint/2010/main" val="2367270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findings in the area of Behavior </a:t>
            </a:r>
            <a:r>
              <a:rPr lang="en-US" dirty="0">
                <a:cs typeface="Calibri"/>
              </a:rPr>
              <a:t>found no performance deficiencies relevant to technical and soft skills were observed in new hires' performances. However, as noted in the limitations, </a:t>
            </a:r>
            <a:r>
              <a:rPr lang="en-US" dirty="0"/>
              <a:t>both new hires were beyond the 30-day new hire mark when observations were completed. Therefore the performance observed is not exclusively indicative of what was acquired in onboarding but instead of what was acquired in onboarding plus experience and skills gained from being on the job for X amount of time.</a:t>
            </a:r>
            <a:r>
              <a:rPr lang="en-US" dirty="0">
                <a:cs typeface="Calibri"/>
              </a:rPr>
              <a:t> </a:t>
            </a:r>
            <a:r>
              <a:rPr lang="en-US" dirty="0"/>
              <a:t>It is also important to note the key indicators used for observations were neither </a:t>
            </a:r>
            <a:r>
              <a:rPr lang="en-US" dirty="0" err="1"/>
              <a:t>OeL</a:t>
            </a:r>
            <a:r>
              <a:rPr lang="en-US" dirty="0"/>
              <a:t> specific, job specific nor new employee specific thus leading to modified version of the university’s general performance appraisal tool. Given the generalized quality of the observations' performance indicators, new hires may have already acquired these performances in previous professional experiences.</a:t>
            </a:r>
            <a:r>
              <a:rPr lang="en-US" dirty="0">
                <a:cs typeface="Calibri"/>
              </a:rPr>
              <a:t> None the less, despite finding some deficiencies in new hires onboarding, it seemed to have no negative impact on transferring these technical and soft skills behaviors to their job performance. </a:t>
            </a:r>
            <a:endParaRPr lang="en-US" dirty="0"/>
          </a:p>
          <a:p>
            <a:endParaRPr lang="en-US" dirty="0">
              <a:cs typeface="Calibri"/>
            </a:endParaRPr>
          </a:p>
          <a:p>
            <a:endParaRPr lang="en-US" dirty="0"/>
          </a:p>
        </p:txBody>
      </p:sp>
      <p:sp>
        <p:nvSpPr>
          <p:cNvPr id="4" name="Slide Number Placeholder 3"/>
          <p:cNvSpPr>
            <a:spLocks noGrp="1"/>
          </p:cNvSpPr>
          <p:nvPr>
            <p:ph type="sldNum" sz="quarter" idx="10"/>
          </p:nvPr>
        </p:nvSpPr>
        <p:spPr/>
        <p:txBody>
          <a:bodyPr/>
          <a:lstStyle/>
          <a:p>
            <a:fld id="{2CD51581-98DB-418E-A158-1490DD61E182}" type="slidenum">
              <a:rPr lang="en-US"/>
              <a:t>9</a:t>
            </a:fld>
            <a:endParaRPr lang="en-US"/>
          </a:p>
        </p:txBody>
      </p:sp>
    </p:spTree>
    <p:extLst>
      <p:ext uri="{BB962C8B-B14F-4D97-AF65-F5344CB8AC3E}">
        <p14:creationId xmlns:p14="http://schemas.microsoft.com/office/powerpoint/2010/main" val="2045878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dirty="0"/>
              <a:t>Click to edit Master title style</a:t>
            </a:r>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p>
            <a:fld id="{88AF1E14-6943-4595-B6F6-5F4A9ED4ACD8}" type="datetimeFigureOut">
              <a:rPr lang="en-US" smtClean="0"/>
              <a:t>4/25/2018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DA318-6734-4726-B7DF-4619F98A68B8}" type="slidenum">
              <a:rPr lang="en-US" smtClean="0"/>
              <a:t>‹#›</a:t>
            </a:fld>
            <a:endParaRPr lang="en-US"/>
          </a:p>
        </p:txBody>
      </p:sp>
    </p:spTree>
    <p:extLst>
      <p:ext uri="{BB962C8B-B14F-4D97-AF65-F5344CB8AC3E}">
        <p14:creationId xmlns:p14="http://schemas.microsoft.com/office/powerpoint/2010/main" val="2224383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8AF1E14-6943-4595-B6F6-5F4A9ED4ACD8}" type="datetimeFigureOut">
              <a:rPr lang="en-US" smtClean="0"/>
              <a:t>4/25/2018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DA318-6734-4726-B7DF-4619F98A68B8}" type="slidenum">
              <a:rPr lang="en-US" smtClean="0"/>
              <a:t>‹#›</a:t>
            </a:fld>
            <a:endParaRPr lang="en-US"/>
          </a:p>
        </p:txBody>
      </p:sp>
    </p:spTree>
    <p:extLst>
      <p:ext uri="{BB962C8B-B14F-4D97-AF65-F5344CB8AC3E}">
        <p14:creationId xmlns:p14="http://schemas.microsoft.com/office/powerpoint/2010/main" val="1464859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838200" y="6422854"/>
            <a:ext cx="2743196" cy="365125"/>
          </a:xfrm>
        </p:spPr>
        <p:txBody>
          <a:bodyPr/>
          <a:lstStyle/>
          <a:p>
            <a:fld id="{88AF1E14-6943-4595-B6F6-5F4A9ED4ACD8}" type="datetimeFigureOut">
              <a:rPr lang="en-US" smtClean="0"/>
              <a:t>4/25/2018</a:t>
            </a:fld>
            <a:endParaRPr lang="en-US"/>
          </a:p>
        </p:txBody>
      </p:sp>
      <p:sp>
        <p:nvSpPr>
          <p:cNvPr id="5" name="Footer Placeholder 4"/>
          <p:cNvSpPr>
            <a:spLocks noGrp="1"/>
          </p:cNvSpPr>
          <p:nvPr>
            <p:ph type="ftr" sz="quarter" idx="11"/>
          </p:nvPr>
        </p:nvSpPr>
        <p:spPr>
          <a:xfrm>
            <a:off x="3776135" y="6422854"/>
            <a:ext cx="4279669" cy="365125"/>
          </a:xfrm>
        </p:spPr>
        <p:txBody>
          <a:bodyPr/>
          <a:lstStyle/>
          <a:p>
            <a:endParaRPr lang="en-US"/>
          </a:p>
        </p:txBody>
      </p:sp>
      <p:sp>
        <p:nvSpPr>
          <p:cNvPr id="6" name="Slide Number Placeholder 5"/>
          <p:cNvSpPr>
            <a:spLocks noGrp="1"/>
          </p:cNvSpPr>
          <p:nvPr>
            <p:ph type="sldNum" sz="quarter" idx="12"/>
          </p:nvPr>
        </p:nvSpPr>
        <p:spPr>
          <a:xfrm>
            <a:off x="8073048" y="6422854"/>
            <a:ext cx="879759" cy="365125"/>
          </a:xfrm>
        </p:spPr>
        <p:txBody>
          <a:bodyPr/>
          <a:lstStyle/>
          <a:p>
            <a:fld id="{59CDA318-6734-4726-B7DF-4619F98A68B8}" type="slidenum">
              <a:rPr lang="en-US" smtClean="0"/>
              <a:t>‹#›</a:t>
            </a:fld>
            <a:endParaRPr lang="en-US"/>
          </a:p>
        </p:txBody>
      </p:sp>
    </p:spTree>
    <p:extLst>
      <p:ext uri="{BB962C8B-B14F-4D97-AF65-F5344CB8AC3E}">
        <p14:creationId xmlns:p14="http://schemas.microsoft.com/office/powerpoint/2010/main" val="1107507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8AF1E14-6943-4595-B6F6-5F4A9ED4ACD8}" type="datetimeFigureOut">
              <a:rPr lang="en-US" smtClean="0"/>
              <a:t>4/25/2018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DA318-6734-4726-B7DF-4619F98A68B8}" type="slidenum">
              <a:rPr lang="en-US" smtClean="0"/>
              <a:t>‹#›</a:t>
            </a:fld>
            <a:endParaRPr lang="en-US"/>
          </a:p>
        </p:txBody>
      </p:sp>
    </p:spTree>
    <p:extLst>
      <p:ext uri="{BB962C8B-B14F-4D97-AF65-F5344CB8AC3E}">
        <p14:creationId xmlns:p14="http://schemas.microsoft.com/office/powerpoint/2010/main" val="893379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88AF1E14-6943-4595-B6F6-5F4A9ED4ACD8}" type="datetimeFigureOut">
              <a:rPr lang="en-US" smtClean="0"/>
              <a:t>4/25/2018</a:t>
            </a:fld>
            <a:endParaRPr lang="en-US"/>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59CDA318-6734-4726-B7DF-4619F98A68B8}" type="slidenum">
              <a:rPr lang="en-US" smtClean="0"/>
              <a:t>‹#›</a:t>
            </a:fld>
            <a:endParaRPr lang="en-US"/>
          </a:p>
        </p:txBody>
      </p:sp>
    </p:spTree>
    <p:extLst>
      <p:ext uri="{BB962C8B-B14F-4D97-AF65-F5344CB8AC3E}">
        <p14:creationId xmlns:p14="http://schemas.microsoft.com/office/powerpoint/2010/main" val="1995736324"/>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88AF1E14-6943-4595-B6F6-5F4A9ED4ACD8}" type="datetimeFigureOut">
              <a:rPr lang="en-US" smtClean="0"/>
              <a:t>4/25/2018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CDA318-6734-4726-B7DF-4619F98A68B8}" type="slidenum">
              <a:rPr lang="en-US" smtClean="0"/>
              <a:t>‹#›</a:t>
            </a:fld>
            <a:endParaRPr lang="en-US"/>
          </a:p>
        </p:txBody>
      </p:sp>
    </p:spTree>
    <p:extLst>
      <p:ext uri="{BB962C8B-B14F-4D97-AF65-F5344CB8AC3E}">
        <p14:creationId xmlns:p14="http://schemas.microsoft.com/office/powerpoint/2010/main" val="3984347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8AF1E14-6943-4595-B6F6-5F4A9ED4ACD8}" type="datetimeFigureOut">
              <a:rPr lang="en-US" smtClean="0"/>
              <a:t>4/25/2018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CDA318-6734-4726-B7DF-4619F98A68B8}" type="slidenum">
              <a:rPr lang="en-US" smtClean="0"/>
              <a:t>‹#›</a:t>
            </a:fld>
            <a:endParaRPr lang="en-US"/>
          </a:p>
        </p:txBody>
      </p:sp>
    </p:spTree>
    <p:extLst>
      <p:ext uri="{BB962C8B-B14F-4D97-AF65-F5344CB8AC3E}">
        <p14:creationId xmlns:p14="http://schemas.microsoft.com/office/powerpoint/2010/main" val="3893839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88AF1E14-6943-4595-B6F6-5F4A9ED4ACD8}" type="datetimeFigureOut">
              <a:rPr lang="en-US" smtClean="0"/>
              <a:t>4/25/2018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CDA318-6734-4726-B7DF-4619F98A68B8}" type="slidenum">
              <a:rPr lang="en-US" smtClean="0"/>
              <a:t>‹#›</a:t>
            </a:fld>
            <a:endParaRPr lang="en-US"/>
          </a:p>
        </p:txBody>
      </p:sp>
    </p:spTree>
    <p:extLst>
      <p:ext uri="{BB962C8B-B14F-4D97-AF65-F5344CB8AC3E}">
        <p14:creationId xmlns:p14="http://schemas.microsoft.com/office/powerpoint/2010/main" val="2340701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AF1E14-6943-4595-B6F6-5F4A9ED4ACD8}" type="datetimeFigureOut">
              <a:rPr lang="en-US" smtClean="0"/>
              <a:t>4/25/2018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CDA318-6734-4726-B7DF-4619F98A68B8}" type="slidenum">
              <a:rPr lang="en-US" smtClean="0"/>
              <a:t>‹#›</a:t>
            </a:fld>
            <a:endParaRPr lang="en-US"/>
          </a:p>
        </p:txBody>
      </p:sp>
    </p:spTree>
    <p:extLst>
      <p:ext uri="{BB962C8B-B14F-4D97-AF65-F5344CB8AC3E}">
        <p14:creationId xmlns:p14="http://schemas.microsoft.com/office/powerpoint/2010/main" val="17218282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5" name="Date Placeholder 4"/>
          <p:cNvSpPr>
            <a:spLocks noGrp="1"/>
          </p:cNvSpPr>
          <p:nvPr>
            <p:ph type="dt" sz="half" idx="10"/>
          </p:nvPr>
        </p:nvSpPr>
        <p:spPr/>
        <p:txBody>
          <a:bodyPr/>
          <a:lstStyle/>
          <a:p>
            <a:fld id="{88AF1E14-6943-4595-B6F6-5F4A9ED4ACD8}" type="datetimeFigureOut">
              <a:rPr lang="en-US" smtClean="0"/>
              <a:t>4/25/2018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CDA318-6734-4726-B7DF-4619F98A68B8}" type="slidenum">
              <a:rPr lang="en-US" smtClean="0"/>
              <a:t>‹#›</a:t>
            </a:fld>
            <a:endParaRPr lang="en-US"/>
          </a:p>
        </p:txBody>
      </p:sp>
    </p:spTree>
    <p:extLst>
      <p:ext uri="{BB962C8B-B14F-4D97-AF65-F5344CB8AC3E}">
        <p14:creationId xmlns:p14="http://schemas.microsoft.com/office/powerpoint/2010/main" val="648440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5" name="Date Placeholder 4"/>
          <p:cNvSpPr>
            <a:spLocks noGrp="1"/>
          </p:cNvSpPr>
          <p:nvPr>
            <p:ph type="dt" sz="half" idx="10"/>
          </p:nvPr>
        </p:nvSpPr>
        <p:spPr/>
        <p:txBody>
          <a:bodyPr/>
          <a:lstStyle/>
          <a:p>
            <a:fld id="{88AF1E14-6943-4595-B6F6-5F4A9ED4ACD8}" type="datetimeFigureOut">
              <a:rPr lang="en-US" smtClean="0"/>
              <a:t>4/25/2018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CDA318-6734-4726-B7DF-4619F98A68B8}" type="slidenum">
              <a:rPr lang="en-US" smtClean="0"/>
              <a:t>‹#›</a:t>
            </a:fld>
            <a:endParaRPr lang="en-US"/>
          </a:p>
        </p:txBody>
      </p:sp>
    </p:spTree>
    <p:extLst>
      <p:ext uri="{BB962C8B-B14F-4D97-AF65-F5344CB8AC3E}">
        <p14:creationId xmlns:p14="http://schemas.microsoft.com/office/powerpoint/2010/main" val="3423364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88AF1E14-6943-4595-B6F6-5F4A9ED4ACD8}" type="datetimeFigureOut">
              <a:rPr lang="en-US" smtClean="0"/>
              <a:t>4/25/2018</a:t>
            </a:fld>
            <a:endParaRPr lang="en-US"/>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59CDA318-6734-4726-B7DF-4619F98A68B8}" type="slidenum">
              <a:rPr lang="en-US" smtClean="0"/>
              <a:t>‹#›</a:t>
            </a:fld>
            <a:endParaRPr lang="en-US"/>
          </a:p>
        </p:txBody>
      </p:sp>
    </p:spTree>
    <p:extLst>
      <p:ext uri="{BB962C8B-B14F-4D97-AF65-F5344CB8AC3E}">
        <p14:creationId xmlns:p14="http://schemas.microsoft.com/office/powerpoint/2010/main" val="422375631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p3"/><Relationship Id="rId1" Type="http://schemas.microsoft.com/office/2007/relationships/media" Target="../media/media15.mp3"/><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p3"/><Relationship Id="rId1" Type="http://schemas.microsoft.com/office/2007/relationships/media" Target="../media/media16.mp3"/><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2472346" y="544146"/>
            <a:ext cx="7188525" cy="5434624"/>
          </a:xfrm>
          <a:prstGeom prst="rect">
            <a:avLst/>
          </a:prstGeom>
        </p:spPr>
      </p:pic>
      <p:pic>
        <p:nvPicPr>
          <p:cNvPr id="2" name="Slide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52747" y="5869562"/>
            <a:ext cx="609600" cy="609600"/>
          </a:xfrm>
          <a:prstGeom prst="rect">
            <a:avLst/>
          </a:prstGeom>
        </p:spPr>
      </p:pic>
    </p:spTree>
    <p:extLst>
      <p:ext uri="{BB962C8B-B14F-4D97-AF65-F5344CB8AC3E}">
        <p14:creationId xmlns:p14="http://schemas.microsoft.com/office/powerpoint/2010/main" val="4114577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6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976"/>
                </a:solidFill>
              </a:rPr>
              <a:t>Conclusions</a:t>
            </a:r>
          </a:p>
        </p:txBody>
      </p:sp>
      <p:sp>
        <p:nvSpPr>
          <p:cNvPr id="3" name="Content Placeholder 2"/>
          <p:cNvSpPr>
            <a:spLocks noGrp="1"/>
          </p:cNvSpPr>
          <p:nvPr>
            <p:ph idx="1"/>
          </p:nvPr>
        </p:nvSpPr>
        <p:spPr/>
        <p:txBody>
          <a:bodyPr vert="horz" lIns="91440" tIns="45720" rIns="91440" bIns="45720" rtlCol="0" anchor="t">
            <a:normAutofit/>
          </a:bodyPr>
          <a:lstStyle/>
          <a:p>
            <a:r>
              <a:rPr lang="en-US" sz="2400" dirty="0"/>
              <a:t>Onboarding period not clearly defined.</a:t>
            </a:r>
            <a:endParaRPr lang="en-US" sz="2400" dirty="0">
              <a:cs typeface="Calibri"/>
            </a:endParaRPr>
          </a:p>
          <a:p>
            <a:r>
              <a:rPr lang="en-US" sz="2400" dirty="0">
                <a:cs typeface="Calibri"/>
              </a:rPr>
              <a:t>Need better communication of job descriptions, expectations, and roles in </a:t>
            </a:r>
            <a:r>
              <a:rPr lang="en-US" sz="2400" dirty="0" err="1">
                <a:cs typeface="Calibri"/>
              </a:rPr>
              <a:t>OeL</a:t>
            </a:r>
            <a:r>
              <a:rPr lang="en-US" sz="2400" dirty="0">
                <a:cs typeface="Calibri"/>
              </a:rPr>
              <a:t>. </a:t>
            </a:r>
          </a:p>
          <a:p>
            <a:r>
              <a:rPr lang="en-US" sz="2400" dirty="0">
                <a:cs typeface="Calibri"/>
              </a:rPr>
              <a:t>Onboarding program's level of organization in question.</a:t>
            </a:r>
            <a:endParaRPr lang="en-US" sz="2400" dirty="0"/>
          </a:p>
          <a:p>
            <a:r>
              <a:rPr lang="en-US" sz="2400" dirty="0"/>
              <a:t>Onboarding program underdeveloped.</a:t>
            </a:r>
          </a:p>
        </p:txBody>
      </p:sp>
      <p:pic>
        <p:nvPicPr>
          <p:cNvPr id="4" name="Audio 3">
            <a:hlinkClick r:id="" action="ppaction://media"/>
            <a:extLst>
              <a:ext uri="{FF2B5EF4-FFF2-40B4-BE49-F238E27FC236}">
                <a16:creationId xmlns:a16="http://schemas.microsoft.com/office/drawing/2014/main" id="{4A49C048-43EA-4142-AE94-87FD1286E4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16903932"/>
      </p:ext>
    </p:extLst>
  </p:cSld>
  <p:clrMapOvr>
    <a:masterClrMapping/>
  </p:clrMapOvr>
  <mc:AlternateContent xmlns:mc="http://schemas.openxmlformats.org/markup-compatibility/2006" xmlns:p14="http://schemas.microsoft.com/office/powerpoint/2010/main">
    <mc:Choice Requires="p14">
      <p:transition spd="slow" p14:dur="2000" advTm="54341"/>
    </mc:Choice>
    <mc:Fallback xmlns="">
      <p:transition spd="slow" advTm="54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976"/>
                </a:solidFill>
              </a:rPr>
              <a:t>Conclusions</a:t>
            </a:r>
          </a:p>
        </p:txBody>
      </p:sp>
      <p:sp>
        <p:nvSpPr>
          <p:cNvPr id="3" name="Content Placeholder 2"/>
          <p:cNvSpPr>
            <a:spLocks noGrp="1"/>
          </p:cNvSpPr>
          <p:nvPr>
            <p:ph idx="1"/>
          </p:nvPr>
        </p:nvSpPr>
        <p:spPr/>
        <p:txBody>
          <a:bodyPr vert="horz" lIns="91440" tIns="45720" rIns="91440" bIns="45720" rtlCol="0" anchor="t">
            <a:normAutofit/>
          </a:bodyPr>
          <a:lstStyle/>
          <a:p>
            <a:r>
              <a:rPr lang="en-US" sz="2400" dirty="0"/>
              <a:t>New hires desire access to resources to support understanding and job performance.</a:t>
            </a:r>
          </a:p>
          <a:p>
            <a:r>
              <a:rPr lang="en-US" sz="2400" dirty="0"/>
              <a:t>Acclimation to </a:t>
            </a:r>
            <a:r>
              <a:rPr lang="en-US" sz="2400" dirty="0" err="1"/>
              <a:t>OeL's</a:t>
            </a:r>
            <a:r>
              <a:rPr lang="en-US" sz="2400" dirty="0"/>
              <a:t> culture was inconsistent. </a:t>
            </a:r>
            <a:endParaRPr lang="en-US" sz="2400" dirty="0">
              <a:cs typeface="Calibri"/>
            </a:endParaRPr>
          </a:p>
          <a:p>
            <a:r>
              <a:rPr lang="en-US" sz="2400" dirty="0"/>
              <a:t>New hires' actual job performance meets standards. </a:t>
            </a:r>
            <a:endParaRPr lang="en-US" sz="2400" dirty="0">
              <a:cs typeface="Calibri"/>
            </a:endParaRPr>
          </a:p>
        </p:txBody>
      </p:sp>
      <p:pic>
        <p:nvPicPr>
          <p:cNvPr id="4" name="Slide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33221" y="5735052"/>
            <a:ext cx="609600" cy="609600"/>
          </a:xfrm>
          <a:prstGeom prst="rect">
            <a:avLst/>
          </a:prstGeom>
        </p:spPr>
      </p:pic>
    </p:spTree>
    <p:extLst>
      <p:ext uri="{BB962C8B-B14F-4D97-AF65-F5344CB8AC3E}">
        <p14:creationId xmlns:p14="http://schemas.microsoft.com/office/powerpoint/2010/main" val="3351105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5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976"/>
                </a:solidFill>
              </a:rPr>
              <a:t>Recommendations</a:t>
            </a:r>
          </a:p>
        </p:txBody>
      </p:sp>
      <p:sp>
        <p:nvSpPr>
          <p:cNvPr id="3" name="Content Placeholder 2"/>
          <p:cNvSpPr>
            <a:spLocks noGrp="1"/>
          </p:cNvSpPr>
          <p:nvPr>
            <p:ph idx="1"/>
          </p:nvPr>
        </p:nvSpPr>
        <p:spPr/>
        <p:txBody>
          <a:bodyPr vert="horz" lIns="91440" tIns="45720" rIns="91440" bIns="45720" rtlCol="0" anchor="t">
            <a:normAutofit/>
          </a:bodyPr>
          <a:lstStyle/>
          <a:p>
            <a:r>
              <a:rPr lang="en-US" sz="2400" dirty="0"/>
              <a:t>Shared office first 30 days.</a:t>
            </a:r>
          </a:p>
          <a:p>
            <a:r>
              <a:rPr lang="en-US" sz="2400" dirty="0"/>
              <a:t>Use milestones to check in on employee progress. </a:t>
            </a:r>
            <a:endParaRPr lang="en-US" sz="2400" dirty="0">
              <a:cs typeface="Calibri"/>
            </a:endParaRPr>
          </a:p>
          <a:p>
            <a:r>
              <a:rPr lang="en-US" sz="2400" dirty="0">
                <a:cs typeface="Calibri"/>
              </a:rPr>
              <a:t>Assign a mentor to new hires. </a:t>
            </a:r>
          </a:p>
          <a:p>
            <a:r>
              <a:rPr lang="en-US" sz="2400" dirty="0">
                <a:cs typeface="Calibri"/>
              </a:rPr>
              <a:t>Create outlines for superiors’ one-on-meetings with new hire.</a:t>
            </a:r>
          </a:p>
          <a:p>
            <a:r>
              <a:rPr lang="en-US" sz="2400" dirty="0">
                <a:cs typeface="Calibri"/>
              </a:rPr>
              <a:t>Provide new hires with the following documentation.</a:t>
            </a:r>
          </a:p>
        </p:txBody>
      </p:sp>
      <p:pic>
        <p:nvPicPr>
          <p:cNvPr id="4" name="Audio 3">
            <a:hlinkClick r:id="" action="ppaction://media"/>
            <a:extLst>
              <a:ext uri="{FF2B5EF4-FFF2-40B4-BE49-F238E27FC236}">
                <a16:creationId xmlns:a16="http://schemas.microsoft.com/office/drawing/2014/main" id="{D56C8ACA-8299-904E-B48C-8AD9C10AABA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49773630"/>
      </p:ext>
    </p:extLst>
  </p:cSld>
  <p:clrMapOvr>
    <a:masterClrMapping/>
  </p:clrMapOvr>
  <mc:AlternateContent xmlns:mc="http://schemas.openxmlformats.org/markup-compatibility/2006" xmlns:p14="http://schemas.microsoft.com/office/powerpoint/2010/main">
    <mc:Choice Requires="p14">
      <p:transition spd="slow" p14:dur="2000" advTm="36343"/>
    </mc:Choice>
    <mc:Fallback xmlns="">
      <p:transition spd="slow" advTm="36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5113" y="271886"/>
            <a:ext cx="9784080" cy="1508760"/>
          </a:xfrm>
        </p:spPr>
        <p:txBody>
          <a:bodyPr/>
          <a:lstStyle/>
          <a:p>
            <a:r>
              <a:rPr lang="en-US" dirty="0">
                <a:solidFill>
                  <a:srgbClr val="007976"/>
                </a:solidFill>
                <a:cs typeface="Calibri Light"/>
              </a:rPr>
              <a:t>Provide</a:t>
            </a:r>
            <a:r>
              <a:rPr lang="en-US" dirty="0">
                <a:cs typeface="Calibri Light"/>
              </a:rPr>
              <a:t> </a:t>
            </a:r>
            <a:r>
              <a:rPr lang="en-US" dirty="0">
                <a:solidFill>
                  <a:srgbClr val="007976"/>
                </a:solidFill>
                <a:cs typeface="Calibri Light"/>
              </a:rPr>
              <a:t>new</a:t>
            </a:r>
            <a:r>
              <a:rPr lang="en-US" dirty="0">
                <a:cs typeface="Calibri Light"/>
              </a:rPr>
              <a:t> </a:t>
            </a:r>
            <a:r>
              <a:rPr lang="en-US" dirty="0">
                <a:solidFill>
                  <a:srgbClr val="007976"/>
                </a:solidFill>
                <a:cs typeface="Calibri Light"/>
              </a:rPr>
              <a:t>hires</a:t>
            </a:r>
            <a:r>
              <a:rPr lang="en-US" dirty="0">
                <a:cs typeface="Calibri Light"/>
              </a:rPr>
              <a:t> </a:t>
            </a:r>
            <a:r>
              <a:rPr lang="en-US" dirty="0">
                <a:solidFill>
                  <a:srgbClr val="007976"/>
                </a:solidFill>
                <a:cs typeface="Calibri Light"/>
              </a:rPr>
              <a:t>with</a:t>
            </a:r>
            <a:r>
              <a:rPr lang="en-US" dirty="0">
                <a:cs typeface="Calibri Light"/>
              </a:rPr>
              <a:t>:</a:t>
            </a:r>
            <a:endParaRPr lang="en-US" dirty="0"/>
          </a:p>
        </p:txBody>
      </p:sp>
      <p:sp>
        <p:nvSpPr>
          <p:cNvPr id="3" name="Content Placeholder 2"/>
          <p:cNvSpPr>
            <a:spLocks noGrp="1"/>
          </p:cNvSpPr>
          <p:nvPr>
            <p:ph idx="1"/>
          </p:nvPr>
        </p:nvSpPr>
        <p:spPr>
          <a:xfrm>
            <a:off x="255888" y="1562370"/>
            <a:ext cx="11941274" cy="5162498"/>
          </a:xfrm>
        </p:spPr>
        <p:txBody>
          <a:bodyPr vert="horz" lIns="91440" tIns="45720" rIns="91440" bIns="45720" rtlCol="0" anchor="t">
            <a:normAutofit fontScale="92500" lnSpcReduction="20000"/>
          </a:bodyPr>
          <a:lstStyle/>
          <a:p>
            <a:pPr marL="0" indent="0">
              <a:buNone/>
            </a:pPr>
            <a:endParaRPr lang="en-US" dirty="0">
              <a:cs typeface="Calibri"/>
            </a:endParaRPr>
          </a:p>
          <a:p>
            <a:pPr marL="0" indent="0">
              <a:buNone/>
            </a:pPr>
            <a:r>
              <a:rPr lang="en-US" sz="2800" b="1" dirty="0"/>
              <a:t>In addition to what is already provided to new hires, include the following:</a:t>
            </a:r>
          </a:p>
          <a:p>
            <a:pPr>
              <a:buFont typeface="Wingdings" panose="05000000000000000000" pitchFamily="2" charset="2"/>
              <a:buChar char="q"/>
            </a:pPr>
            <a:r>
              <a:rPr lang="en-US" sz="2600" dirty="0"/>
              <a:t>A guide for all </a:t>
            </a:r>
            <a:r>
              <a:rPr lang="en-US" sz="2600" dirty="0" err="1"/>
              <a:t>OeL</a:t>
            </a:r>
            <a:r>
              <a:rPr lang="en-US" sz="2600" dirty="0"/>
              <a:t> job descriptions, roles, and expectations. </a:t>
            </a:r>
            <a:endParaRPr lang="en-US" dirty="0"/>
          </a:p>
          <a:p>
            <a:pPr>
              <a:buFont typeface="Wingdings" panose="05000000000000000000" pitchFamily="2" charset="2"/>
              <a:buChar char="q"/>
            </a:pPr>
            <a:r>
              <a:rPr lang="en-US" sz="2600" dirty="0"/>
              <a:t> Access to documentation of job-specific processes and workflows. </a:t>
            </a:r>
          </a:p>
          <a:p>
            <a:pPr>
              <a:buFont typeface="Wingdings" panose="05000000000000000000" pitchFamily="2" charset="2"/>
              <a:buChar char="q"/>
            </a:pPr>
            <a:r>
              <a:rPr lang="en-US" sz="2600" dirty="0"/>
              <a:t> A list of performance-support resources and tactics needed or recommended during typical projects and tasks. </a:t>
            </a:r>
          </a:p>
          <a:p>
            <a:pPr>
              <a:buFont typeface="Wingdings" panose="05000000000000000000" pitchFamily="2" charset="2"/>
              <a:buChar char="q"/>
            </a:pPr>
            <a:r>
              <a:rPr lang="en-US" sz="2600" dirty="0"/>
              <a:t> A guide for department and campus terminology</a:t>
            </a:r>
            <a:endParaRPr lang="en-US" sz="2600" dirty="0">
              <a:cs typeface="Calibri"/>
            </a:endParaRPr>
          </a:p>
          <a:p>
            <a:pPr>
              <a:buFont typeface="Wingdings" panose="05000000000000000000" pitchFamily="2" charset="2"/>
              <a:buChar char="q"/>
            </a:pPr>
            <a:r>
              <a:rPr lang="en-US" sz="2600" dirty="0"/>
              <a:t> TAC overview documentation or presentation </a:t>
            </a:r>
          </a:p>
          <a:p>
            <a:pPr>
              <a:buFont typeface="Wingdings" panose="05000000000000000000" pitchFamily="2" charset="2"/>
              <a:buChar char="q"/>
            </a:pPr>
            <a:r>
              <a:rPr lang="en-US" sz="2600" dirty="0"/>
              <a:t> Descriptions and case studies for each department OeL serves. </a:t>
            </a:r>
          </a:p>
          <a:p>
            <a:pPr>
              <a:buFont typeface="Wingdings" panose="05000000000000000000" pitchFamily="2" charset="2"/>
              <a:buChar char="q"/>
            </a:pPr>
            <a:r>
              <a:rPr lang="en-US" sz="2600" dirty="0"/>
              <a:t> Description and skills profile for each OeL staff member.  </a:t>
            </a:r>
          </a:p>
          <a:p>
            <a:pPr>
              <a:buFont typeface="Wingdings" panose="05000000000000000000" pitchFamily="2" charset="2"/>
              <a:buChar char="q"/>
            </a:pPr>
            <a:r>
              <a:rPr lang="en-US" sz="2600" dirty="0"/>
              <a:t> A guide for what to observe during shadowing process. </a:t>
            </a:r>
          </a:p>
          <a:p>
            <a:pPr>
              <a:buFont typeface="Wingdings" panose="05000000000000000000" pitchFamily="2" charset="2"/>
              <a:buChar char="q"/>
            </a:pPr>
            <a:r>
              <a:rPr lang="en-US" sz="2600" dirty="0"/>
              <a:t> A well-formed 30-day work plan</a:t>
            </a:r>
            <a:r>
              <a:rPr lang="en-US" sz="2600" dirty="0">
                <a:cs typeface="Calibri"/>
              </a:rPr>
              <a:t> with well-defined beginning, middle and end milestones.</a:t>
            </a:r>
            <a:endParaRPr lang="en-US" dirty="0">
              <a:cs typeface="Calibri"/>
            </a:endParaRPr>
          </a:p>
          <a:p>
            <a:pPr marL="0" indent="0">
              <a:buNone/>
            </a:pPr>
            <a:endParaRPr lang="en-US" dirty="0"/>
          </a:p>
          <a:p>
            <a:pPr marL="0" indent="0">
              <a:buNone/>
            </a:pPr>
            <a:endParaRPr lang="en-US" dirty="0"/>
          </a:p>
        </p:txBody>
      </p:sp>
      <p:pic>
        <p:nvPicPr>
          <p:cNvPr id="4" name="Slide 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57284" y="5350042"/>
            <a:ext cx="609600" cy="609600"/>
          </a:xfrm>
          <a:prstGeom prst="rect">
            <a:avLst/>
          </a:prstGeom>
        </p:spPr>
      </p:pic>
    </p:spTree>
    <p:extLst>
      <p:ext uri="{BB962C8B-B14F-4D97-AF65-F5344CB8AC3E}">
        <p14:creationId xmlns:p14="http://schemas.microsoft.com/office/powerpoint/2010/main" val="3916485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5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263F2-55A1-4348-9AF8-C059D417A8C6}"/>
              </a:ext>
            </a:extLst>
          </p:cNvPr>
          <p:cNvSpPr>
            <a:spLocks noGrp="1"/>
          </p:cNvSpPr>
          <p:nvPr>
            <p:ph type="title"/>
          </p:nvPr>
        </p:nvSpPr>
        <p:spPr/>
        <p:txBody>
          <a:bodyPr/>
          <a:lstStyle/>
          <a:p>
            <a:r>
              <a:rPr lang="en-US" dirty="0">
                <a:solidFill>
                  <a:srgbClr val="007976"/>
                </a:solidFill>
                <a:cs typeface="Calibri Light"/>
              </a:rPr>
              <a:t>Strategies</a:t>
            </a:r>
            <a:r>
              <a:rPr lang="en-US" dirty="0">
                <a:cs typeface="Calibri Light"/>
              </a:rPr>
              <a:t> </a:t>
            </a:r>
            <a:r>
              <a:rPr lang="en-US" dirty="0">
                <a:solidFill>
                  <a:srgbClr val="007976"/>
                </a:solidFill>
                <a:cs typeface="Calibri Light"/>
              </a:rPr>
              <a:t>for</a:t>
            </a:r>
            <a:r>
              <a:rPr lang="en-US" dirty="0">
                <a:cs typeface="Calibri Light"/>
              </a:rPr>
              <a:t> </a:t>
            </a:r>
            <a:r>
              <a:rPr lang="en-US" dirty="0">
                <a:solidFill>
                  <a:srgbClr val="007976"/>
                </a:solidFill>
                <a:cs typeface="Calibri Light"/>
              </a:rPr>
              <a:t>Implementation</a:t>
            </a:r>
            <a:endParaRPr lang="en-US" dirty="0">
              <a:solidFill>
                <a:srgbClr val="007976"/>
              </a:solidFill>
            </a:endParaRPr>
          </a:p>
        </p:txBody>
      </p:sp>
      <p:sp>
        <p:nvSpPr>
          <p:cNvPr id="3" name="Content Placeholder 2">
            <a:extLst>
              <a:ext uri="{FF2B5EF4-FFF2-40B4-BE49-F238E27FC236}">
                <a16:creationId xmlns:a16="http://schemas.microsoft.com/office/drawing/2014/main" id="{D6800124-017C-4ABC-B0C6-E75E6DBE0118}"/>
              </a:ext>
            </a:extLst>
          </p:cNvPr>
          <p:cNvSpPr>
            <a:spLocks noGrp="1"/>
          </p:cNvSpPr>
          <p:nvPr>
            <p:ph idx="1"/>
          </p:nvPr>
        </p:nvSpPr>
        <p:spPr/>
        <p:txBody>
          <a:bodyPr vert="horz" lIns="91440" tIns="45720" rIns="91440" bIns="45720" rtlCol="0" anchor="t">
            <a:normAutofit/>
          </a:bodyPr>
          <a:lstStyle/>
          <a:p>
            <a:r>
              <a:rPr lang="en" sz="2400" dirty="0">
                <a:cs typeface="Calibri"/>
              </a:rPr>
              <a:t>Perform a job task analysis.</a:t>
            </a:r>
            <a:endParaRPr lang="en-US" sz="2400" dirty="0">
              <a:cs typeface="Calibri"/>
            </a:endParaRPr>
          </a:p>
          <a:p>
            <a:r>
              <a:rPr lang="en-US" sz="2400" dirty="0"/>
              <a:t>Create an organized means of assigning projects and disseminating project details to </a:t>
            </a:r>
            <a:r>
              <a:rPr lang="en-US" sz="2400" dirty="0" err="1"/>
              <a:t>OeL</a:t>
            </a:r>
            <a:r>
              <a:rPr lang="en-US" sz="2400" dirty="0"/>
              <a:t> staff. </a:t>
            </a:r>
            <a:endParaRPr lang="en" sz="2400" dirty="0">
              <a:cs typeface="Calibri"/>
            </a:endParaRPr>
          </a:p>
          <a:p>
            <a:pPr marL="0"/>
            <a:r>
              <a:rPr lang="en" sz="2400" dirty="0">
                <a:cs typeface="Calibri"/>
              </a:rPr>
              <a:t>Conduct interviews with </a:t>
            </a:r>
            <a:r>
              <a:rPr lang="en" sz="2400" dirty="0" err="1">
                <a:cs typeface="Calibri"/>
              </a:rPr>
              <a:t>OeL</a:t>
            </a:r>
            <a:r>
              <a:rPr lang="en" sz="2400" dirty="0">
                <a:cs typeface="Calibri"/>
              </a:rPr>
              <a:t> instructional designers and instructional technician to inform case studies.</a:t>
            </a:r>
            <a:endParaRPr lang="en-US" sz="2400" dirty="0">
              <a:cs typeface="Calibri"/>
            </a:endParaRPr>
          </a:p>
          <a:p>
            <a:pPr marL="0"/>
            <a:r>
              <a:rPr lang="en" sz="2400" dirty="0">
                <a:cs typeface="Calibri"/>
              </a:rPr>
              <a:t>Organize information systems. </a:t>
            </a:r>
            <a:endParaRPr lang="en-US" sz="2400" dirty="0">
              <a:cs typeface="Calibri"/>
            </a:endParaRPr>
          </a:p>
          <a:p>
            <a:pPr marL="0"/>
            <a:r>
              <a:rPr lang="en" sz="2400" dirty="0">
                <a:cs typeface="Calibri"/>
              </a:rPr>
              <a:t>Utilize more technology-based tools to facilitate the onboarding process.</a:t>
            </a:r>
            <a:endParaRPr lang="en-US" sz="2400" dirty="0">
              <a:cs typeface="Calibri"/>
            </a:endParaRPr>
          </a:p>
        </p:txBody>
      </p:sp>
      <p:pic>
        <p:nvPicPr>
          <p:cNvPr id="4" name="Audio 3">
            <a:hlinkClick r:id="" action="ppaction://media"/>
            <a:extLst>
              <a:ext uri="{FF2B5EF4-FFF2-40B4-BE49-F238E27FC236}">
                <a16:creationId xmlns:a16="http://schemas.microsoft.com/office/drawing/2014/main" id="{F7E32496-CD56-E540-891C-832E1AB3F4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85287931"/>
      </p:ext>
    </p:extLst>
  </p:cSld>
  <p:clrMapOvr>
    <a:masterClrMapping/>
  </p:clrMapOvr>
  <mc:AlternateContent xmlns:mc="http://schemas.openxmlformats.org/markup-compatibility/2006" xmlns:p14="http://schemas.microsoft.com/office/powerpoint/2010/main">
    <mc:Choice Requires="p14">
      <p:transition spd="slow" p14:dur="2000" advTm="43878"/>
    </mc:Choice>
    <mc:Fallback xmlns="">
      <p:transition spd="slow" advTm="43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B44E2-B29B-468D-AED9-8059AF2B498D}"/>
              </a:ext>
            </a:extLst>
          </p:cNvPr>
          <p:cNvSpPr>
            <a:spLocks noGrp="1"/>
          </p:cNvSpPr>
          <p:nvPr>
            <p:ph type="title"/>
          </p:nvPr>
        </p:nvSpPr>
        <p:spPr/>
        <p:txBody>
          <a:bodyPr/>
          <a:lstStyle/>
          <a:p>
            <a:r>
              <a:rPr lang="en-US" dirty="0">
                <a:solidFill>
                  <a:srgbClr val="007976"/>
                </a:solidFill>
                <a:cs typeface="Calibri Light"/>
              </a:rPr>
              <a:t>Strategies for Implementation</a:t>
            </a:r>
            <a:endParaRPr lang="en-US" dirty="0">
              <a:solidFill>
                <a:srgbClr val="007976"/>
              </a:solidFill>
            </a:endParaRPr>
          </a:p>
        </p:txBody>
      </p:sp>
      <p:sp>
        <p:nvSpPr>
          <p:cNvPr id="3" name="Content Placeholder 2">
            <a:extLst>
              <a:ext uri="{FF2B5EF4-FFF2-40B4-BE49-F238E27FC236}">
                <a16:creationId xmlns:a16="http://schemas.microsoft.com/office/drawing/2014/main" id="{6C285657-407F-4C9D-9BC8-EAD59B9675E6}"/>
              </a:ext>
            </a:extLst>
          </p:cNvPr>
          <p:cNvSpPr>
            <a:spLocks noGrp="1"/>
          </p:cNvSpPr>
          <p:nvPr>
            <p:ph idx="1"/>
          </p:nvPr>
        </p:nvSpPr>
        <p:spPr/>
        <p:txBody>
          <a:bodyPr vert="horz" lIns="91440" tIns="45720" rIns="91440" bIns="45720" rtlCol="0" anchor="t">
            <a:normAutofit/>
          </a:bodyPr>
          <a:lstStyle/>
          <a:p>
            <a:pPr marL="0"/>
            <a:r>
              <a:rPr lang="en" sz="2400" dirty="0">
                <a:cs typeface="Calibri"/>
              </a:rPr>
              <a:t>Perform a cultural audit of </a:t>
            </a:r>
            <a:r>
              <a:rPr lang="en" sz="2400" dirty="0" err="1">
                <a:cs typeface="Calibri"/>
              </a:rPr>
              <a:t>OeL</a:t>
            </a:r>
            <a:r>
              <a:rPr lang="en" sz="2400" dirty="0">
                <a:cs typeface="Calibri"/>
              </a:rPr>
              <a:t>. </a:t>
            </a:r>
            <a:endParaRPr lang="en-US" sz="2400" dirty="0">
              <a:cs typeface="Calibri"/>
            </a:endParaRPr>
          </a:p>
          <a:p>
            <a:pPr marL="0"/>
            <a:r>
              <a:rPr lang="en" sz="2400" dirty="0">
                <a:cs typeface="Calibri"/>
              </a:rPr>
              <a:t>Use Realistic Job Preview (RJP) strategies to create a structured observation/shadowing guide for new hires.</a:t>
            </a:r>
            <a:endParaRPr lang="en-US" sz="2400" dirty="0">
              <a:cs typeface="Calibri"/>
            </a:endParaRPr>
          </a:p>
          <a:p>
            <a:pPr marL="0"/>
            <a:r>
              <a:rPr lang="en" sz="2400" dirty="0">
                <a:cs typeface="Calibri"/>
              </a:rPr>
              <a:t>Develop a procedure for creating a 30-day work plan</a:t>
            </a:r>
            <a:endParaRPr lang="en-US" sz="2400" dirty="0">
              <a:cs typeface="Calibri"/>
            </a:endParaRPr>
          </a:p>
          <a:p>
            <a:pPr marL="0"/>
            <a:r>
              <a:rPr lang="en" sz="2400" dirty="0">
                <a:cs typeface="Calibri"/>
              </a:rPr>
              <a:t>Create </a:t>
            </a:r>
            <a:r>
              <a:rPr lang="en" sz="2400" dirty="0" err="1">
                <a:cs typeface="Calibri"/>
              </a:rPr>
              <a:t>OeL</a:t>
            </a:r>
            <a:r>
              <a:rPr lang="en" sz="2400" dirty="0">
                <a:cs typeface="Calibri"/>
              </a:rPr>
              <a:t> Mentoring Program guide </a:t>
            </a:r>
            <a:endParaRPr lang="en-US" sz="2400" dirty="0">
              <a:cs typeface="Calibri"/>
            </a:endParaRPr>
          </a:p>
          <a:p>
            <a:pPr marL="0" indent="0">
              <a:buNone/>
            </a:pPr>
            <a:endParaRPr lang="en-US" dirty="0">
              <a:cs typeface="Calibri"/>
            </a:endParaRPr>
          </a:p>
        </p:txBody>
      </p:sp>
      <p:pic>
        <p:nvPicPr>
          <p:cNvPr id="4" name="Slide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86999" y="5827064"/>
            <a:ext cx="609600" cy="609600"/>
          </a:xfrm>
          <a:prstGeom prst="rect">
            <a:avLst/>
          </a:prstGeom>
        </p:spPr>
      </p:pic>
    </p:spTree>
    <p:extLst>
      <p:ext uri="{BB962C8B-B14F-4D97-AF65-F5344CB8AC3E}">
        <p14:creationId xmlns:p14="http://schemas.microsoft.com/office/powerpoint/2010/main" val="877398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0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B44E2-B29B-468D-AED9-8059AF2B498D}"/>
              </a:ext>
            </a:extLst>
          </p:cNvPr>
          <p:cNvSpPr>
            <a:spLocks noGrp="1"/>
          </p:cNvSpPr>
          <p:nvPr>
            <p:ph type="title"/>
          </p:nvPr>
        </p:nvSpPr>
        <p:spPr/>
        <p:txBody>
          <a:bodyPr/>
          <a:lstStyle/>
          <a:p>
            <a:r>
              <a:rPr lang="en-US" dirty="0">
                <a:solidFill>
                  <a:srgbClr val="007976"/>
                </a:solidFill>
                <a:cs typeface="Calibri Light"/>
              </a:rPr>
              <a:t>Thank you</a:t>
            </a:r>
            <a:endParaRPr lang="en-US" dirty="0">
              <a:solidFill>
                <a:srgbClr val="007976"/>
              </a:solidFill>
            </a:endParaRPr>
          </a:p>
        </p:txBody>
      </p:sp>
      <p:sp>
        <p:nvSpPr>
          <p:cNvPr id="3" name="Content Placeholder 2">
            <a:extLst>
              <a:ext uri="{FF2B5EF4-FFF2-40B4-BE49-F238E27FC236}">
                <a16:creationId xmlns:a16="http://schemas.microsoft.com/office/drawing/2014/main" id="{6C285657-407F-4C9D-9BC8-EAD59B9675E6}"/>
              </a:ext>
            </a:extLst>
          </p:cNvPr>
          <p:cNvSpPr>
            <a:spLocks noGrp="1"/>
          </p:cNvSpPr>
          <p:nvPr>
            <p:ph idx="1"/>
          </p:nvPr>
        </p:nvSpPr>
        <p:spPr/>
        <p:txBody>
          <a:bodyPr vert="horz" lIns="91440" tIns="45720" rIns="91440" bIns="45720" rtlCol="0" anchor="t">
            <a:normAutofit/>
          </a:bodyPr>
          <a:lstStyle/>
          <a:p>
            <a:pPr marL="0" indent="0">
              <a:buNone/>
            </a:pPr>
            <a:r>
              <a:rPr lang="en" sz="2400" dirty="0">
                <a:cs typeface="Calibri"/>
              </a:rPr>
              <a:t>Evaluations ....</a:t>
            </a:r>
          </a:p>
          <a:p>
            <a:pPr marL="342900" indent="-342900"/>
            <a:r>
              <a:rPr lang="en" sz="2400" dirty="0">
                <a:cs typeface="Calibri"/>
              </a:rPr>
              <a:t>Ensure quality</a:t>
            </a:r>
          </a:p>
          <a:p>
            <a:pPr marL="342900" indent="-342900"/>
            <a:r>
              <a:rPr lang="en" sz="2400" dirty="0">
                <a:cs typeface="Calibri"/>
              </a:rPr>
              <a:t>Contribute to organization members' knowledge</a:t>
            </a:r>
            <a:endParaRPr lang="en" dirty="0"/>
          </a:p>
          <a:p>
            <a:pPr marL="342900" indent="-342900"/>
            <a:r>
              <a:rPr lang="en" sz="2400" dirty="0">
                <a:cs typeface="Calibri"/>
              </a:rPr>
              <a:t>Help prioritize resources</a:t>
            </a:r>
            <a:endParaRPr lang="en" dirty="0">
              <a:cs typeface="Calibri"/>
            </a:endParaRPr>
          </a:p>
          <a:p>
            <a:pPr marL="342900" indent="-342900"/>
            <a:r>
              <a:rPr lang="en" sz="2400" dirty="0">
                <a:cs typeface="Calibri"/>
              </a:rPr>
              <a:t>Help plan and deliver organizational initiatives</a:t>
            </a:r>
            <a:endParaRPr lang="en" dirty="0">
              <a:cs typeface="Calibri"/>
            </a:endParaRPr>
          </a:p>
          <a:p>
            <a:pPr marL="342900" indent="-342900"/>
            <a:r>
              <a:rPr lang="en" sz="2400" dirty="0">
                <a:cs typeface="Calibri"/>
              </a:rPr>
              <a:t>Help organization member be accountable</a:t>
            </a:r>
            <a:endParaRPr lang="en" dirty="0">
              <a:cs typeface="Calibri"/>
            </a:endParaRPr>
          </a:p>
          <a:p>
            <a:pPr marL="342900" indent="-342900"/>
            <a:r>
              <a:rPr lang="en" sz="2400" dirty="0">
                <a:cs typeface="Calibri"/>
              </a:rPr>
              <a:t>Help convince others of the need or effectiveness of an initiative</a:t>
            </a:r>
            <a:endParaRPr lang="en" dirty="0">
              <a:cs typeface="Calibri"/>
            </a:endParaRPr>
          </a:p>
          <a:p>
            <a:pPr marL="0" indent="0">
              <a:buNone/>
            </a:pPr>
            <a:endParaRPr lang="en-US" dirty="0">
              <a:cs typeface="Calibri"/>
            </a:endParaRPr>
          </a:p>
        </p:txBody>
      </p:sp>
      <p:pic>
        <p:nvPicPr>
          <p:cNvPr id="4" name="Slide 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85095" y="5913120"/>
            <a:ext cx="609600" cy="609600"/>
          </a:xfrm>
          <a:prstGeom prst="rect">
            <a:avLst/>
          </a:prstGeom>
        </p:spPr>
      </p:pic>
    </p:spTree>
    <p:extLst>
      <p:ext uri="{BB962C8B-B14F-4D97-AF65-F5344CB8AC3E}">
        <p14:creationId xmlns:p14="http://schemas.microsoft.com/office/powerpoint/2010/main" val="1300459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8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976"/>
                </a:solidFill>
              </a:rPr>
              <a:t>Background</a:t>
            </a:r>
          </a:p>
        </p:txBody>
      </p:sp>
      <p:sp>
        <p:nvSpPr>
          <p:cNvPr id="3" name="Content Placeholder 2"/>
          <p:cNvSpPr>
            <a:spLocks noGrp="1"/>
          </p:cNvSpPr>
          <p:nvPr>
            <p:ph idx="1"/>
          </p:nvPr>
        </p:nvSpPr>
        <p:spPr/>
        <p:txBody>
          <a:bodyPr>
            <a:normAutofit/>
          </a:bodyPr>
          <a:lstStyle/>
          <a:p>
            <a:r>
              <a:rPr lang="en-US" sz="3200" dirty="0"/>
              <a:t>Role of OeL</a:t>
            </a:r>
          </a:p>
          <a:p>
            <a:r>
              <a:rPr lang="en-US" sz="3200" dirty="0"/>
              <a:t>High turnover &amp; expanding workload</a:t>
            </a:r>
          </a:p>
          <a:p>
            <a:r>
              <a:rPr lang="en-US" sz="3200" dirty="0"/>
              <a:t>Impetus for onboarding</a:t>
            </a:r>
          </a:p>
          <a:p>
            <a:r>
              <a:rPr lang="en-US" sz="3200" dirty="0"/>
              <a:t>Need for external evaluation </a:t>
            </a:r>
          </a:p>
        </p:txBody>
      </p:sp>
      <p:pic>
        <p:nvPicPr>
          <p:cNvPr id="4" name="Audio 3">
            <a:hlinkClick r:id="" action="ppaction://media"/>
            <a:extLst>
              <a:ext uri="{FF2B5EF4-FFF2-40B4-BE49-F238E27FC236}">
                <a16:creationId xmlns:a16="http://schemas.microsoft.com/office/drawing/2014/main" id="{3ADEA318-88F8-CE42-A5CE-8F96304F18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69836753"/>
      </p:ext>
    </p:extLst>
  </p:cSld>
  <p:clrMapOvr>
    <a:masterClrMapping/>
  </p:clrMapOvr>
  <mc:AlternateContent xmlns:mc="http://schemas.openxmlformats.org/markup-compatibility/2006" xmlns:p14="http://schemas.microsoft.com/office/powerpoint/2010/main">
    <mc:Choice Requires="p14">
      <p:transition spd="slow" p14:dur="2000" advTm="42735"/>
    </mc:Choice>
    <mc:Fallback xmlns="">
      <p:transition spd="slow" advTm="42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976"/>
                </a:solidFill>
              </a:rPr>
              <a:t>Purpose</a:t>
            </a:r>
          </a:p>
        </p:txBody>
      </p:sp>
      <p:sp>
        <p:nvSpPr>
          <p:cNvPr id="3" name="Content Placeholder 2"/>
          <p:cNvSpPr>
            <a:spLocks noGrp="1"/>
          </p:cNvSpPr>
          <p:nvPr>
            <p:ph idx="1"/>
          </p:nvPr>
        </p:nvSpPr>
        <p:spPr>
          <a:xfrm>
            <a:off x="920242" y="2011680"/>
            <a:ext cx="10066757" cy="4476627"/>
          </a:xfrm>
        </p:spPr>
        <p:txBody>
          <a:bodyPr vert="horz" lIns="91440" tIns="45720" rIns="91440" bIns="45720" rtlCol="0" anchor="t">
            <a:normAutofit lnSpcReduction="10000"/>
          </a:bodyPr>
          <a:lstStyle/>
          <a:p>
            <a:r>
              <a:rPr lang="en-US" sz="2400" dirty="0"/>
              <a:t>Unbiased measure of overall effectiveness</a:t>
            </a:r>
          </a:p>
          <a:p>
            <a:pPr lvl="1"/>
            <a:r>
              <a:rPr lang="en-US" sz="2400" dirty="0"/>
              <a:t>If and how new hires were acclimating</a:t>
            </a:r>
          </a:p>
          <a:p>
            <a:pPr lvl="1"/>
            <a:r>
              <a:rPr lang="en-US" sz="2400" dirty="0"/>
              <a:t>The extent to which new hires felt confident in doing the job well</a:t>
            </a:r>
          </a:p>
          <a:p>
            <a:pPr lvl="1"/>
            <a:r>
              <a:rPr lang="en-US" sz="2400" dirty="0"/>
              <a:t>The extent to which these new hires were transferring their new skills and knowledge to job.</a:t>
            </a:r>
          </a:p>
          <a:p>
            <a:r>
              <a:rPr lang="en-US" sz="2400" dirty="0"/>
              <a:t>Examine new hires satisfaction with onboarding</a:t>
            </a:r>
            <a:endParaRPr lang="en-US" sz="2400" dirty="0">
              <a:cs typeface="Calibri"/>
            </a:endParaRPr>
          </a:p>
          <a:p>
            <a:r>
              <a:rPr lang="en-US" sz="2400" dirty="0"/>
              <a:t>Examine new hires feelings of acclimation</a:t>
            </a:r>
          </a:p>
          <a:p>
            <a:r>
              <a:rPr lang="en-US" sz="2400" dirty="0"/>
              <a:t>Determine new hires understanding of organization and culture</a:t>
            </a:r>
          </a:p>
          <a:p>
            <a:r>
              <a:rPr lang="en-US" sz="2400" dirty="0"/>
              <a:t>Determine new hires understanding of their role</a:t>
            </a:r>
          </a:p>
          <a:p>
            <a:r>
              <a:rPr lang="en-US" sz="2400" dirty="0"/>
              <a:t>Determine onboarding impact on new hires job performance </a:t>
            </a:r>
          </a:p>
          <a:p>
            <a:endParaRPr lang="en-US" dirty="0"/>
          </a:p>
        </p:txBody>
      </p:sp>
      <p:pic>
        <p:nvPicPr>
          <p:cNvPr id="4" name="Slide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97127" y="5878707"/>
            <a:ext cx="609600" cy="609600"/>
          </a:xfrm>
          <a:prstGeom prst="rect">
            <a:avLst/>
          </a:prstGeom>
        </p:spPr>
      </p:pic>
    </p:spTree>
    <p:extLst>
      <p:ext uri="{BB962C8B-B14F-4D97-AF65-F5344CB8AC3E}">
        <p14:creationId xmlns:p14="http://schemas.microsoft.com/office/powerpoint/2010/main" val="3333406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8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976"/>
                </a:solidFill>
              </a:rPr>
              <a:t>Methodology</a:t>
            </a:r>
          </a:p>
        </p:txBody>
      </p:sp>
      <p:sp>
        <p:nvSpPr>
          <p:cNvPr id="3" name="Content Placeholder 2"/>
          <p:cNvSpPr>
            <a:spLocks noGrp="1"/>
          </p:cNvSpPr>
          <p:nvPr>
            <p:ph idx="1"/>
          </p:nvPr>
        </p:nvSpPr>
        <p:spPr>
          <a:xfrm>
            <a:off x="325723" y="1935333"/>
            <a:ext cx="4935793" cy="4474241"/>
          </a:xfrm>
        </p:spPr>
        <p:txBody>
          <a:bodyPr vert="horz" lIns="91440" tIns="45720" rIns="91440" bIns="45720" rtlCol="0" anchor="t">
            <a:normAutofit/>
          </a:bodyPr>
          <a:lstStyle/>
          <a:p>
            <a:r>
              <a:rPr lang="en-US" sz="2400" dirty="0"/>
              <a:t>Focus meeting with stakeholder</a:t>
            </a:r>
          </a:p>
          <a:p>
            <a:pPr lvl="1"/>
            <a:r>
              <a:rPr lang="en-US" dirty="0"/>
              <a:t>Aided in development of evaluation plan, logic model and identification of evaluands</a:t>
            </a:r>
          </a:p>
          <a:p>
            <a:r>
              <a:rPr lang="en-US" sz="2400" dirty="0"/>
              <a:t>Kirkpatrick Model (Levels 1-3)</a:t>
            </a:r>
          </a:p>
          <a:p>
            <a:r>
              <a:rPr lang="en-US" sz="2400" dirty="0"/>
              <a:t>Data collection tools</a:t>
            </a:r>
          </a:p>
          <a:p>
            <a:pPr lvl="1"/>
            <a:r>
              <a:rPr lang="en-US" dirty="0"/>
              <a:t>Extant Data Analysis</a:t>
            </a:r>
          </a:p>
          <a:p>
            <a:pPr lvl="1"/>
            <a:r>
              <a:rPr lang="en-US" dirty="0"/>
              <a:t>Electronic Survey</a:t>
            </a:r>
          </a:p>
          <a:p>
            <a:pPr lvl="1"/>
            <a:r>
              <a:rPr lang="en-US" dirty="0"/>
              <a:t>Retrospective Survey</a:t>
            </a:r>
          </a:p>
          <a:p>
            <a:pPr lvl="1"/>
            <a:r>
              <a:rPr lang="en-US" dirty="0"/>
              <a:t>Interviews (Evaluands &amp; Director)</a:t>
            </a:r>
          </a:p>
          <a:p>
            <a:pPr lvl="1"/>
            <a:r>
              <a:rPr lang="en-US" dirty="0"/>
              <a:t>Performance Observations</a:t>
            </a:r>
          </a:p>
        </p:txBody>
      </p:sp>
      <p:pic>
        <p:nvPicPr>
          <p:cNvPr id="4" name="Audio 3">
            <a:hlinkClick r:id="" action="ppaction://media"/>
            <a:extLst>
              <a:ext uri="{FF2B5EF4-FFF2-40B4-BE49-F238E27FC236}">
                <a16:creationId xmlns:a16="http://schemas.microsoft.com/office/drawing/2014/main" id="{F6D7AEB1-14EE-9344-89F8-4498F5055C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1629" y="5916971"/>
            <a:ext cx="812800" cy="812800"/>
          </a:xfrm>
          <a:prstGeom prst="rect">
            <a:avLst/>
          </a:prstGeom>
        </p:spPr>
      </p:pic>
      <p:pic>
        <p:nvPicPr>
          <p:cNvPr id="5" name="Picture 5" descr="A close up of text on a white background&#10;&#10;Description generated with very high confidence">
            <a:extLst>
              <a:ext uri="{FF2B5EF4-FFF2-40B4-BE49-F238E27FC236}">
                <a16:creationId xmlns:a16="http://schemas.microsoft.com/office/drawing/2014/main" id="{0324F2F2-A8D0-4028-8037-99754F752E51}"/>
              </a:ext>
            </a:extLst>
          </p:cNvPr>
          <p:cNvPicPr>
            <a:picLocks noChangeAspect="1"/>
          </p:cNvPicPr>
          <p:nvPr/>
        </p:nvPicPr>
        <p:blipFill>
          <a:blip r:embed="rId6"/>
          <a:stretch>
            <a:fillRect/>
          </a:stretch>
        </p:blipFill>
        <p:spPr>
          <a:xfrm>
            <a:off x="5261516" y="1935333"/>
            <a:ext cx="6837947" cy="4611447"/>
          </a:xfrm>
          <a:prstGeom prst="rect">
            <a:avLst/>
          </a:prstGeom>
        </p:spPr>
      </p:pic>
    </p:spTree>
    <p:extLst>
      <p:ext uri="{BB962C8B-B14F-4D97-AF65-F5344CB8AC3E}">
        <p14:creationId xmlns:p14="http://schemas.microsoft.com/office/powerpoint/2010/main" val="3536327459"/>
      </p:ext>
    </p:extLst>
  </p:cSld>
  <p:clrMapOvr>
    <a:masterClrMapping/>
  </p:clrMapOvr>
  <mc:AlternateContent xmlns:mc="http://schemas.openxmlformats.org/markup-compatibility/2006" xmlns:p14="http://schemas.microsoft.com/office/powerpoint/2010/main">
    <mc:Choice Requires="p14">
      <p:transition spd="slow" p14:dur="2000" advTm="40703"/>
    </mc:Choice>
    <mc:Fallback xmlns="">
      <p:transition spd="slow" advTm="407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976"/>
                </a:solidFill>
              </a:rPr>
              <a:t>Intended Use of Evaluation Results </a:t>
            </a:r>
          </a:p>
        </p:txBody>
      </p:sp>
      <p:sp>
        <p:nvSpPr>
          <p:cNvPr id="3" name="Content Placeholder 2"/>
          <p:cNvSpPr>
            <a:spLocks noGrp="1"/>
          </p:cNvSpPr>
          <p:nvPr>
            <p:ph idx="1"/>
          </p:nvPr>
        </p:nvSpPr>
        <p:spPr>
          <a:xfrm>
            <a:off x="464706" y="2139867"/>
            <a:ext cx="11408508" cy="4351338"/>
          </a:xfrm>
        </p:spPr>
        <p:txBody>
          <a:bodyPr vert="horz" lIns="91440" tIns="45720" rIns="91440" bIns="45720" rtlCol="0" anchor="t">
            <a:normAutofit/>
          </a:bodyPr>
          <a:lstStyle/>
          <a:p>
            <a:r>
              <a:rPr lang="en-US" sz="2400" dirty="0"/>
              <a:t>Be used to modify existing onboarding program</a:t>
            </a:r>
          </a:p>
          <a:p>
            <a:r>
              <a:rPr lang="en-US" sz="2400" dirty="0"/>
              <a:t>Answer the following three key questions:</a:t>
            </a:r>
          </a:p>
          <a:p>
            <a:pPr marL="914400" lvl="1" indent="-457200">
              <a:buFont typeface="+mj-lt"/>
              <a:buAutoNum type="arabicPeriod"/>
            </a:pPr>
            <a:r>
              <a:rPr lang="en-US" sz="2400" dirty="0"/>
              <a:t>How are participants reacting to training? (Level 1: Reaction)</a:t>
            </a:r>
          </a:p>
          <a:p>
            <a:pPr marL="914400" lvl="1" indent="-457200">
              <a:buFont typeface="+mj-lt"/>
              <a:buAutoNum type="arabicPeriod"/>
            </a:pPr>
            <a:r>
              <a:rPr lang="en-US" sz="2400" dirty="0"/>
              <a:t>To what degree are the intended outcomes of the training being met? (Level 2: Learning)</a:t>
            </a:r>
          </a:p>
          <a:p>
            <a:pPr marL="914400" lvl="1" indent="-457200">
              <a:buFont typeface="+mj-lt"/>
              <a:buAutoNum type="arabicPeriod"/>
            </a:pPr>
            <a:r>
              <a:rPr lang="en-US" sz="2400" dirty="0"/>
              <a:t>To what degree is this training impacting participants job performance? (Level 3: Transfer/Behavior)</a:t>
            </a:r>
          </a:p>
        </p:txBody>
      </p:sp>
      <p:pic>
        <p:nvPicPr>
          <p:cNvPr id="4" name="Slide 5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86999" y="5881605"/>
            <a:ext cx="609600" cy="609600"/>
          </a:xfrm>
          <a:prstGeom prst="rect">
            <a:avLst/>
          </a:prstGeom>
        </p:spPr>
      </p:pic>
    </p:spTree>
    <p:extLst>
      <p:ext uri="{BB962C8B-B14F-4D97-AF65-F5344CB8AC3E}">
        <p14:creationId xmlns:p14="http://schemas.microsoft.com/office/powerpoint/2010/main" val="2341989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6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976"/>
                </a:solidFill>
              </a:rPr>
              <a:t>Limitations</a:t>
            </a:r>
          </a:p>
        </p:txBody>
      </p:sp>
      <p:sp>
        <p:nvSpPr>
          <p:cNvPr id="3" name="Content Placeholder 2"/>
          <p:cNvSpPr>
            <a:spLocks noGrp="1"/>
          </p:cNvSpPr>
          <p:nvPr>
            <p:ph idx="1"/>
          </p:nvPr>
        </p:nvSpPr>
        <p:spPr>
          <a:xfrm>
            <a:off x="635835" y="1913339"/>
            <a:ext cx="10515600" cy="4358736"/>
          </a:xfrm>
        </p:spPr>
        <p:txBody>
          <a:bodyPr vert="horz" lIns="91440" tIns="45720" rIns="91440" bIns="45720" rtlCol="0" anchor="t">
            <a:normAutofit/>
          </a:bodyPr>
          <a:lstStyle/>
          <a:p>
            <a:r>
              <a:rPr lang="en-US" sz="2400" dirty="0"/>
              <a:t>Only two evaluands</a:t>
            </a:r>
            <a:r>
              <a:rPr lang="en-US" sz="2400" dirty="0">
                <a:cs typeface="Calibri"/>
              </a:rPr>
              <a:t>.</a:t>
            </a:r>
            <a:endParaRPr lang="en-US" sz="2400" dirty="0"/>
          </a:p>
          <a:p>
            <a:r>
              <a:rPr lang="en-US" sz="2400" dirty="0"/>
              <a:t>No new evaluands (i.e. new hires) to conduct a pretest and posttest</a:t>
            </a:r>
            <a:r>
              <a:rPr lang="en-US" sz="2400" dirty="0">
                <a:cs typeface="Calibri"/>
              </a:rPr>
              <a:t>.</a:t>
            </a:r>
          </a:p>
          <a:p>
            <a:r>
              <a:rPr lang="en-US" sz="2400" dirty="0"/>
              <a:t>The evaluands were onboarded months apart and so were not a part of the same cohort. </a:t>
            </a:r>
            <a:endParaRPr lang="en-US" sz="2400" dirty="0">
              <a:cs typeface="Calibri"/>
            </a:endParaRPr>
          </a:p>
          <a:p>
            <a:r>
              <a:rPr lang="en-US" sz="2400" dirty="0"/>
              <a:t>Incomplete</a:t>
            </a:r>
            <a:r>
              <a:rPr lang="en-US" sz="2400" dirty="0">
                <a:cs typeface="Calibri"/>
              </a:rPr>
              <a:t> data sets.</a:t>
            </a:r>
          </a:p>
          <a:p>
            <a:r>
              <a:rPr lang="en-US" sz="2400" dirty="0"/>
              <a:t>Observation checklist limitations.</a:t>
            </a:r>
          </a:p>
          <a:p>
            <a:r>
              <a:rPr lang="en-US" sz="2400" dirty="0"/>
              <a:t>Both evaluands were well beyond the 30-day new hire mark when observations</a:t>
            </a:r>
            <a:r>
              <a:rPr lang="en-US" sz="2400" dirty="0">
                <a:cs typeface="Calibri"/>
              </a:rPr>
              <a:t> took place.</a:t>
            </a:r>
          </a:p>
        </p:txBody>
      </p:sp>
      <p:pic>
        <p:nvPicPr>
          <p:cNvPr id="4" name="Audio 3">
            <a:hlinkClick r:id="" action="ppaction://media"/>
            <a:extLst>
              <a:ext uri="{FF2B5EF4-FFF2-40B4-BE49-F238E27FC236}">
                <a16:creationId xmlns:a16="http://schemas.microsoft.com/office/drawing/2014/main" id="{F5D13832-586A-E54E-802D-57C654FC6B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76741431"/>
      </p:ext>
    </p:extLst>
  </p:cSld>
  <p:clrMapOvr>
    <a:masterClrMapping/>
  </p:clrMapOvr>
  <mc:AlternateContent xmlns:mc="http://schemas.openxmlformats.org/markup-compatibility/2006" xmlns:p14="http://schemas.microsoft.com/office/powerpoint/2010/main">
    <mc:Choice Requires="p14">
      <p:transition spd="slow" p14:dur="2000" advTm="41958"/>
    </mc:Choice>
    <mc:Fallback xmlns="">
      <p:transition spd="slow" advTm="419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49275"/>
          </a:xfrm>
        </p:spPr>
        <p:txBody>
          <a:bodyPr>
            <a:normAutofit fontScale="90000"/>
          </a:bodyPr>
          <a:lstStyle/>
          <a:p>
            <a:r>
              <a:rPr lang="en-US" dirty="0">
                <a:solidFill>
                  <a:srgbClr val="007976"/>
                </a:solidFill>
              </a:rPr>
              <a:t>Findings: Reaction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564621674"/>
              </p:ext>
            </p:extLst>
          </p:nvPr>
        </p:nvGraphicFramePr>
        <p:xfrm>
          <a:off x="760044" y="914400"/>
          <a:ext cx="10228386" cy="4928135"/>
        </p:xfrm>
        <a:graphic>
          <a:graphicData uri="http://schemas.openxmlformats.org/drawingml/2006/table">
            <a:tbl>
              <a:tblPr firstRow="1" bandRow="1">
                <a:tableStyleId>{5C22544A-7EE6-4342-B048-85BDC9FD1C3A}</a:tableStyleId>
              </a:tblPr>
              <a:tblGrid>
                <a:gridCol w="2756879">
                  <a:extLst>
                    <a:ext uri="{9D8B030D-6E8A-4147-A177-3AD203B41FA5}">
                      <a16:colId xmlns:a16="http://schemas.microsoft.com/office/drawing/2014/main" val="20000"/>
                    </a:ext>
                  </a:extLst>
                </a:gridCol>
                <a:gridCol w="7471507">
                  <a:extLst>
                    <a:ext uri="{9D8B030D-6E8A-4147-A177-3AD203B41FA5}">
                      <a16:colId xmlns:a16="http://schemas.microsoft.com/office/drawing/2014/main" val="20001"/>
                    </a:ext>
                  </a:extLst>
                </a:gridCol>
              </a:tblGrid>
              <a:tr h="1372081">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kern="1200" dirty="0">
                          <a:solidFill>
                            <a:schemeClr val="lt1"/>
                          </a:solidFill>
                          <a:effectLst/>
                          <a:latin typeface="+mn-lt"/>
                          <a:ea typeface="+mn-ea"/>
                          <a:cs typeface="+mn-cs"/>
                        </a:rPr>
                        <a:t>Key Question 1: How are participants reacting to the training? </a:t>
                      </a:r>
                      <a:br>
                        <a:rPr lang="en-US" sz="1800" b="1" i="0" u="none" strike="noStrike" kern="1200" dirty="0">
                          <a:solidFill>
                            <a:schemeClr val="lt1"/>
                          </a:solidFill>
                          <a:effectLst/>
                          <a:latin typeface="+mn-lt"/>
                          <a:ea typeface="+mn-ea"/>
                          <a:cs typeface="+mn-cs"/>
                        </a:rPr>
                      </a:br>
                      <a:r>
                        <a:rPr lang="en-US" sz="1800" b="1" i="0" u="none" strike="noStrike" kern="1200" dirty="0">
                          <a:solidFill>
                            <a:schemeClr val="lt1"/>
                          </a:solidFill>
                          <a:effectLst/>
                          <a:latin typeface="+mn-lt"/>
                          <a:ea typeface="+mn-ea"/>
                          <a:cs typeface="+mn-cs"/>
                        </a:rPr>
                        <a:t>Indicators: Trainee’s satisfaction with training and feeling of being socially integrated and well acclimated to OeL </a:t>
                      </a:r>
                    </a:p>
                  </a:txBody>
                  <a:tcPr>
                    <a:solidFill>
                      <a:schemeClr val="accent5"/>
                    </a:solidFill>
                  </a:tcPr>
                </a:tc>
                <a:tc hMerge="1">
                  <a:txBody>
                    <a:bodyPr/>
                    <a:lstStyle/>
                    <a:p>
                      <a:endParaRPr lang="en-US" dirty="0"/>
                    </a:p>
                  </a:txBody>
                  <a:tcPr/>
                </a:tc>
                <a:extLst>
                  <a:ext uri="{0D108BD9-81ED-4DB2-BD59-A6C34878D82A}">
                    <a16:rowId xmlns:a16="http://schemas.microsoft.com/office/drawing/2014/main" val="10000"/>
                  </a:ext>
                </a:extLst>
              </a:tr>
              <a:tr h="447094">
                <a:tc>
                  <a:txBody>
                    <a:bodyPr/>
                    <a:lstStyle/>
                    <a:p>
                      <a:r>
                        <a:rPr lang="en-US" b="1" dirty="0"/>
                        <a:t>Data</a:t>
                      </a:r>
                      <a:r>
                        <a:rPr lang="en-US" b="1" baseline="0" dirty="0"/>
                        <a:t> Collection Method</a:t>
                      </a:r>
                      <a:endParaRPr lang="en-US" b="1" dirty="0"/>
                    </a:p>
                  </a:txBody>
                  <a:tcPr>
                    <a:solidFill>
                      <a:schemeClr val="accent5">
                        <a:lumMod val="20000"/>
                        <a:lumOff val="80000"/>
                      </a:schemeClr>
                    </a:solidFill>
                  </a:tcPr>
                </a:tc>
                <a:tc>
                  <a:txBody>
                    <a:bodyPr/>
                    <a:lstStyle/>
                    <a:p>
                      <a:r>
                        <a:rPr lang="en-US" dirty="0"/>
                        <a:t> </a:t>
                      </a:r>
                      <a:r>
                        <a:rPr lang="en-US" b="1" dirty="0"/>
                        <a:t>Findings</a:t>
                      </a:r>
                    </a:p>
                  </a:txBody>
                  <a:tcPr>
                    <a:solidFill>
                      <a:schemeClr val="accent5">
                        <a:lumMod val="20000"/>
                        <a:lumOff val="80000"/>
                      </a:schemeClr>
                    </a:solidFill>
                  </a:tcPr>
                </a:tc>
                <a:extLst>
                  <a:ext uri="{0D108BD9-81ED-4DB2-BD59-A6C34878D82A}">
                    <a16:rowId xmlns:a16="http://schemas.microsoft.com/office/drawing/2014/main" val="10001"/>
                  </a:ext>
                </a:extLst>
              </a:tr>
              <a:tr h="546474">
                <a:tc>
                  <a:txBody>
                    <a:bodyPr/>
                    <a:lstStyle/>
                    <a:p>
                      <a:r>
                        <a:rPr lang="en-US" dirty="0"/>
                        <a:t>Retrospective Survey (n=1)</a:t>
                      </a:r>
                    </a:p>
                  </a:txBody>
                  <a:tcPr>
                    <a:solidFill>
                      <a:schemeClr val="accent5">
                        <a:lumMod val="20000"/>
                        <a:lumOff val="80000"/>
                      </a:schemeClr>
                    </a:solidFill>
                  </a:tcPr>
                </a:tc>
                <a:tc rowSpan="3">
                  <a:txBody>
                    <a:bodyPr/>
                    <a:lstStyle/>
                    <a:p>
                      <a:pPr marL="0" lvl="0" indent="0" rtl="0">
                        <a:buNone/>
                      </a:pPr>
                      <a:endParaRPr lang="en-US" sz="900" b="0" i="0" u="none" strike="noStrike" kern="1200" dirty="0">
                        <a:solidFill>
                          <a:srgbClr val="000000"/>
                        </a:solidFill>
                        <a:latin typeface="+mn-lt"/>
                        <a:ea typeface="+mn-ea"/>
                        <a:cs typeface="+mn-cs"/>
                      </a:endParaRPr>
                    </a:p>
                    <a:p>
                      <a:pPr marL="171450" lvl="0" indent="-171450" rtl="0">
                        <a:buFont typeface="Wingdings" panose="05000000000000000000" pitchFamily="2" charset="2"/>
                        <a:buChar char="v"/>
                      </a:pPr>
                      <a:r>
                        <a:rPr lang="en-US" sz="2000" b="0" i="0" u="none" strike="noStrike" kern="1200" dirty="0">
                          <a:solidFill>
                            <a:srgbClr val="000000"/>
                          </a:solidFill>
                          <a:latin typeface="+mn-lt"/>
                          <a:ea typeface="+mn-ea"/>
                          <a:cs typeface="+mn-cs"/>
                        </a:rPr>
                        <a:t>Social integration and acclimation was linked to exposure to coworkers.</a:t>
                      </a:r>
                    </a:p>
                    <a:p>
                      <a:pPr marL="171450" lvl="0" indent="-171450">
                        <a:buFont typeface="Wingdings" panose="05000000000000000000" pitchFamily="2" charset="2"/>
                        <a:buChar char="v"/>
                      </a:pPr>
                      <a:r>
                        <a:rPr lang="en-US" sz="2000" b="0" i="0" u="none" strike="noStrike" kern="1200" dirty="0">
                          <a:solidFill>
                            <a:srgbClr val="000000"/>
                          </a:solidFill>
                          <a:latin typeface="+mn-lt"/>
                          <a:ea typeface="+mn-ea"/>
                          <a:cs typeface="+mn-cs"/>
                        </a:rPr>
                        <a:t>Recent hires understand OeL is still improving and have a positive outlook.</a:t>
                      </a:r>
                      <a:endParaRPr lang="en-US" dirty="0"/>
                    </a:p>
                    <a:p>
                      <a:pPr marL="171450" lvl="0" indent="-171450" rtl="0">
                        <a:buFont typeface="Wingdings" panose="05000000000000000000" pitchFamily="2" charset="2"/>
                        <a:buChar char="v"/>
                      </a:pPr>
                      <a:r>
                        <a:rPr lang="en-US" sz="2000" b="0" i="0" u="none" strike="noStrike" kern="1200" dirty="0">
                          <a:solidFill>
                            <a:srgbClr val="000000"/>
                          </a:solidFill>
                          <a:latin typeface="+mn-lt"/>
                          <a:ea typeface="+mn-ea"/>
                          <a:cs typeface="+mn-cs"/>
                        </a:rPr>
                        <a:t>Recent hires were not informed about OneDrive knowledge base in a timely manner.</a:t>
                      </a:r>
                    </a:p>
                    <a:p>
                      <a:pPr marL="171450" lvl="0" indent="-171450">
                        <a:buFont typeface="Wingdings" panose="05000000000000000000" pitchFamily="2" charset="2"/>
                        <a:buChar char="v"/>
                      </a:pPr>
                      <a:r>
                        <a:rPr lang="en-US" sz="2000" b="0" i="0" u="none" strike="noStrike" kern="1200" dirty="0">
                          <a:solidFill>
                            <a:srgbClr val="000000"/>
                          </a:solidFill>
                          <a:latin typeface="+mn-lt"/>
                          <a:ea typeface="+mn-ea"/>
                          <a:cs typeface="+mn-cs"/>
                        </a:rPr>
                        <a:t>Recent hires desired more organized knowledge base. </a:t>
                      </a:r>
                      <a:endParaRPr lang="en-US" sz="2000" dirty="0"/>
                    </a:p>
                    <a:p>
                      <a:pPr marL="171450" lvl="0" indent="-171450" rtl="0">
                        <a:buFont typeface="Wingdings" panose="05000000000000000000" pitchFamily="2" charset="2"/>
                        <a:buChar char="v"/>
                      </a:pPr>
                      <a:r>
                        <a:rPr lang="en-US" sz="2000" b="0" i="0" u="none" strike="noStrike" kern="1200" dirty="0">
                          <a:solidFill>
                            <a:srgbClr val="000000"/>
                          </a:solidFill>
                          <a:latin typeface="+mn-lt"/>
                          <a:ea typeface="+mn-ea"/>
                          <a:cs typeface="+mn-cs"/>
                        </a:rPr>
                        <a:t>Recent hires were satisfied with the shadowing process.</a:t>
                      </a:r>
                      <a:endParaRPr lang="en-US" sz="2000" dirty="0"/>
                    </a:p>
                    <a:p>
                      <a:pPr marL="171450" lvl="0" indent="-171450">
                        <a:buFont typeface="Wingdings" panose="05000000000000000000" pitchFamily="2" charset="2"/>
                        <a:buChar char="v"/>
                      </a:pPr>
                      <a:r>
                        <a:rPr lang="en-US" sz="2000" b="0" i="0" u="none" strike="noStrike" kern="1200" dirty="0">
                          <a:solidFill>
                            <a:srgbClr val="000000"/>
                          </a:solidFill>
                          <a:latin typeface="+mn-lt"/>
                          <a:ea typeface="+mn-ea"/>
                          <a:cs typeface="+mn-cs"/>
                        </a:rPr>
                        <a:t>Recent hires desired shadowing documentation.</a:t>
                      </a:r>
                    </a:p>
                    <a:p>
                      <a:pPr marL="171450" lvl="0" indent="-171450">
                        <a:buFont typeface="Wingdings" panose="05000000000000000000" pitchFamily="2" charset="2"/>
                        <a:buChar char="v"/>
                      </a:pPr>
                      <a:endParaRPr lang="en-US" sz="900" dirty="0"/>
                    </a:p>
                  </a:txBody>
                  <a:tcPr>
                    <a:solidFill>
                      <a:schemeClr val="accent5">
                        <a:lumMod val="20000"/>
                        <a:lumOff val="80000"/>
                      </a:schemeClr>
                    </a:solidFill>
                  </a:tcPr>
                </a:tc>
                <a:extLst>
                  <a:ext uri="{0D108BD9-81ED-4DB2-BD59-A6C34878D82A}">
                    <a16:rowId xmlns:a16="http://schemas.microsoft.com/office/drawing/2014/main" val="10002"/>
                  </a:ext>
                </a:extLst>
              </a:tr>
              <a:tr h="546474">
                <a:tc>
                  <a:txBody>
                    <a:bodyPr/>
                    <a:lstStyle/>
                    <a:p>
                      <a:r>
                        <a:rPr lang="en-US" dirty="0"/>
                        <a:t>Electronic Survey (n=1)</a:t>
                      </a:r>
                    </a:p>
                  </a:txBody>
                  <a:tcPr>
                    <a:solidFill>
                      <a:schemeClr val="accent5">
                        <a:lumMod val="20000"/>
                        <a:lumOff val="80000"/>
                      </a:schemeClr>
                    </a:solidFill>
                  </a:tcPr>
                </a:tc>
                <a:tc vMerge="1">
                  <a:txBody>
                    <a:bodyPr/>
                    <a:lstStyle/>
                    <a:p>
                      <a:pPr fontAlgn="base"/>
                      <a:endParaRPr lang="en-US"/>
                    </a:p>
                  </a:txBody>
                  <a:tcPr/>
                </a:tc>
                <a:extLst>
                  <a:ext uri="{0D108BD9-81ED-4DB2-BD59-A6C34878D82A}">
                    <a16:rowId xmlns:a16="http://schemas.microsoft.com/office/drawing/2014/main" val="10003"/>
                  </a:ext>
                </a:extLst>
              </a:tr>
              <a:tr h="1453414">
                <a:tc>
                  <a:txBody>
                    <a:bodyPr/>
                    <a:lstStyle/>
                    <a:p>
                      <a:r>
                        <a:rPr lang="en-US" dirty="0"/>
                        <a:t>Interviews</a:t>
                      </a:r>
                    </a:p>
                  </a:txBody>
                  <a:tcPr>
                    <a:solidFill>
                      <a:schemeClr val="accent5">
                        <a:lumMod val="20000"/>
                        <a:lumOff val="80000"/>
                      </a:schemeClr>
                    </a:solidFill>
                  </a:tcPr>
                </a:tc>
                <a:tc vMerge="1">
                  <a:txBody>
                    <a:bodyPr/>
                    <a:lstStyle/>
                    <a:p>
                      <a:pPr fontAlgn="base"/>
                      <a:endParaRPr lang="en-US"/>
                    </a:p>
                  </a:txBody>
                  <a:tcPr/>
                </a:tc>
                <a:extLst>
                  <a:ext uri="{0D108BD9-81ED-4DB2-BD59-A6C34878D82A}">
                    <a16:rowId xmlns:a16="http://schemas.microsoft.com/office/drawing/2014/main" val="10004"/>
                  </a:ext>
                </a:extLst>
              </a:tr>
            </a:tbl>
          </a:graphicData>
        </a:graphic>
      </p:graphicFrame>
      <p:pic>
        <p:nvPicPr>
          <p:cNvPr id="3" name="Slide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57284" y="5951621"/>
            <a:ext cx="609600" cy="609600"/>
          </a:xfrm>
          <a:prstGeom prst="rect">
            <a:avLst/>
          </a:prstGeom>
        </p:spPr>
      </p:pic>
    </p:spTree>
    <p:extLst>
      <p:ext uri="{BB962C8B-B14F-4D97-AF65-F5344CB8AC3E}">
        <p14:creationId xmlns:p14="http://schemas.microsoft.com/office/powerpoint/2010/main" val="2364863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34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49275"/>
          </a:xfrm>
        </p:spPr>
        <p:txBody>
          <a:bodyPr>
            <a:normAutofit fontScale="90000"/>
          </a:bodyPr>
          <a:lstStyle/>
          <a:p>
            <a:r>
              <a:rPr lang="en-US" dirty="0">
                <a:solidFill>
                  <a:srgbClr val="007976"/>
                </a:solidFill>
              </a:rPr>
              <a:t>Findings: Learning</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85016909"/>
              </p:ext>
            </p:extLst>
          </p:nvPr>
        </p:nvGraphicFramePr>
        <p:xfrm>
          <a:off x="838200" y="1020278"/>
          <a:ext cx="10228386" cy="5034279"/>
        </p:xfrm>
        <a:graphic>
          <a:graphicData uri="http://schemas.openxmlformats.org/drawingml/2006/table">
            <a:tbl>
              <a:tblPr firstRow="1" bandRow="1">
                <a:tableStyleId>{5C22544A-7EE6-4342-B048-85BDC9FD1C3A}</a:tableStyleId>
              </a:tblPr>
              <a:tblGrid>
                <a:gridCol w="2756879">
                  <a:extLst>
                    <a:ext uri="{9D8B030D-6E8A-4147-A177-3AD203B41FA5}">
                      <a16:colId xmlns:a16="http://schemas.microsoft.com/office/drawing/2014/main" val="20000"/>
                    </a:ext>
                  </a:extLst>
                </a:gridCol>
                <a:gridCol w="7471507">
                  <a:extLst>
                    <a:ext uri="{9D8B030D-6E8A-4147-A177-3AD203B41FA5}">
                      <a16:colId xmlns:a16="http://schemas.microsoft.com/office/drawing/2014/main" val="20001"/>
                    </a:ext>
                  </a:extLst>
                </a:gridCol>
              </a:tblGrid>
              <a:tr h="370839">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kern="1200" dirty="0">
                          <a:solidFill>
                            <a:schemeClr val="lt1"/>
                          </a:solidFill>
                          <a:effectLst/>
                          <a:latin typeface="+mn-lt"/>
                          <a:ea typeface="+mn-ea"/>
                          <a:cs typeface="+mn-cs"/>
                        </a:rPr>
                        <a:t>Key Question 2: To what degree are the intended outcomes of the training being met?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kern="1200" dirty="0">
                          <a:solidFill>
                            <a:schemeClr val="lt1"/>
                          </a:solidFill>
                          <a:effectLst/>
                          <a:latin typeface="+mn-lt"/>
                          <a:ea typeface="+mn-ea"/>
                          <a:cs typeface="+mn-cs"/>
                        </a:rPr>
                        <a:t>Indicators: Trainee's: 1) self-efficacy in job performance, 2) understanding of their role and expectations, 3) knowledge of OeL culture, and 4) understanding of how they fit within OeL culture. </a:t>
                      </a:r>
                    </a:p>
                  </a:txBody>
                  <a:tcPr>
                    <a:solidFill>
                      <a:schemeClr val="accent5"/>
                    </a:solidFill>
                  </a:tcPr>
                </a:tc>
                <a:tc hMerge="1">
                  <a:txBody>
                    <a:bodyPr/>
                    <a:lstStyle/>
                    <a:p>
                      <a:endParaRPr lang="en-US" dirty="0"/>
                    </a:p>
                  </a:txBody>
                  <a:tcPr/>
                </a:tc>
                <a:extLst>
                  <a:ext uri="{0D108BD9-81ED-4DB2-BD59-A6C34878D82A}">
                    <a16:rowId xmlns:a16="http://schemas.microsoft.com/office/drawing/2014/main" val="10000"/>
                  </a:ext>
                </a:extLst>
              </a:tr>
              <a:tr h="370839">
                <a:tc>
                  <a:txBody>
                    <a:bodyPr/>
                    <a:lstStyle/>
                    <a:p>
                      <a:r>
                        <a:rPr lang="en-US" b="1" dirty="0"/>
                        <a:t>Data</a:t>
                      </a:r>
                      <a:r>
                        <a:rPr lang="en-US" b="1" baseline="0" dirty="0"/>
                        <a:t> Collection Method</a:t>
                      </a:r>
                      <a:endParaRPr lang="en-US" b="1" dirty="0"/>
                    </a:p>
                  </a:txBody>
                  <a:tcPr>
                    <a:solidFill>
                      <a:schemeClr val="accent5">
                        <a:lumMod val="20000"/>
                        <a:lumOff val="80000"/>
                      </a:schemeClr>
                    </a:solidFill>
                  </a:tcPr>
                </a:tc>
                <a:tc>
                  <a:txBody>
                    <a:bodyPr/>
                    <a:lstStyle/>
                    <a:p>
                      <a:r>
                        <a:rPr lang="en-US" dirty="0"/>
                        <a:t> </a:t>
                      </a:r>
                      <a:r>
                        <a:rPr lang="en-US" b="1" dirty="0"/>
                        <a:t>Findings</a:t>
                      </a:r>
                    </a:p>
                  </a:txBody>
                  <a:tcPr>
                    <a:solidFill>
                      <a:schemeClr val="accent5">
                        <a:lumMod val="20000"/>
                        <a:lumOff val="80000"/>
                      </a:schemeClr>
                    </a:solidFill>
                  </a:tcPr>
                </a:tc>
                <a:extLst>
                  <a:ext uri="{0D108BD9-81ED-4DB2-BD59-A6C34878D82A}">
                    <a16:rowId xmlns:a16="http://schemas.microsoft.com/office/drawing/2014/main" val="10001"/>
                  </a:ext>
                </a:extLst>
              </a:tr>
              <a:tr h="370839">
                <a:tc>
                  <a:txBody>
                    <a:bodyPr/>
                    <a:lstStyle/>
                    <a:p>
                      <a:r>
                        <a:rPr lang="en-US" dirty="0"/>
                        <a:t>Retrospective Survey (n=1)</a:t>
                      </a:r>
                    </a:p>
                  </a:txBody>
                  <a:tcPr>
                    <a:solidFill>
                      <a:schemeClr val="accent5">
                        <a:lumMod val="20000"/>
                        <a:lumOff val="80000"/>
                      </a:schemeClr>
                    </a:solidFill>
                  </a:tcPr>
                </a:tc>
                <a:tc rowSpan="3">
                  <a:txBody>
                    <a:bodyPr/>
                    <a:lstStyle/>
                    <a:p>
                      <a:pPr marL="171450" lvl="0" indent="-171450" rtl="0" fontAlgn="base">
                        <a:buFont typeface="Wingdings" panose="05000000000000000000" pitchFamily="2" charset="2"/>
                        <a:buChar char="v"/>
                      </a:pPr>
                      <a:r>
                        <a:rPr lang="en-US" sz="2000" b="0" i="0" u="none" strike="noStrike" kern="1200" dirty="0">
                          <a:solidFill>
                            <a:srgbClr val="000000"/>
                          </a:solidFill>
                          <a:latin typeface="+mn-lt"/>
                          <a:ea typeface="+mn-ea"/>
                          <a:cs typeface="+mn-cs"/>
                        </a:rPr>
                        <a:t>Both recent hires are still unclear on their job roles and expectations. </a:t>
                      </a:r>
                      <a:endParaRPr lang="en-US" sz="2000" dirty="0"/>
                    </a:p>
                    <a:p>
                      <a:pPr marL="171450" lvl="0" indent="-171450" rtl="0" fontAlgn="base">
                        <a:buFont typeface="Wingdings" panose="05000000000000000000" pitchFamily="2" charset="2"/>
                        <a:buChar char="v"/>
                      </a:pPr>
                      <a:r>
                        <a:rPr lang="en-US" sz="2000" b="0" i="0" u="none" strike="noStrike" kern="1200" dirty="0">
                          <a:solidFill>
                            <a:srgbClr val="000000"/>
                          </a:solidFill>
                          <a:latin typeface="+mn-lt"/>
                          <a:ea typeface="+mn-ea"/>
                          <a:cs typeface="+mn-cs"/>
                        </a:rPr>
                        <a:t>The onboarding did not lead to an increase in self-efficacy. </a:t>
                      </a:r>
                      <a:endParaRPr lang="en-US" sz="2000" dirty="0"/>
                    </a:p>
                    <a:p>
                      <a:pPr marL="171450" lvl="0" indent="-171450" rtl="0" fontAlgn="base">
                        <a:buFont typeface="Wingdings" panose="05000000000000000000" pitchFamily="2" charset="2"/>
                        <a:buChar char="v"/>
                      </a:pPr>
                      <a:r>
                        <a:rPr lang="en-US" sz="2000" b="0" i="0" u="none" strike="noStrike" kern="1200" dirty="0">
                          <a:solidFill>
                            <a:srgbClr val="000000"/>
                          </a:solidFill>
                          <a:latin typeface="+mn-lt"/>
                          <a:ea typeface="+mn-ea"/>
                          <a:cs typeface="+mn-cs"/>
                        </a:rPr>
                        <a:t>Recent hires expressed that it took a longer period than the onboarding program to develop an understanding of </a:t>
                      </a:r>
                      <a:r>
                        <a:rPr lang="en-US" sz="2000" b="0" i="0" u="none" strike="noStrike" kern="1200" dirty="0" err="1">
                          <a:solidFill>
                            <a:srgbClr val="000000"/>
                          </a:solidFill>
                          <a:latin typeface="+mn-lt"/>
                          <a:ea typeface="+mn-ea"/>
                          <a:cs typeface="+mn-cs"/>
                        </a:rPr>
                        <a:t>OeL’s</a:t>
                      </a:r>
                      <a:r>
                        <a:rPr lang="en-US" sz="2000" b="0" i="0" u="none" strike="noStrike" kern="1200" dirty="0">
                          <a:solidFill>
                            <a:srgbClr val="000000"/>
                          </a:solidFill>
                          <a:latin typeface="+mn-lt"/>
                          <a:ea typeface="+mn-ea"/>
                          <a:cs typeface="+mn-cs"/>
                        </a:rPr>
                        <a:t> organizational culture. </a:t>
                      </a:r>
                      <a:endParaRPr lang="en-US" sz="2000" dirty="0"/>
                    </a:p>
                    <a:p>
                      <a:pPr marL="171450" lvl="0" indent="-171450" rtl="0" fontAlgn="base">
                        <a:buFont typeface="Wingdings" panose="05000000000000000000" pitchFamily="2" charset="2"/>
                        <a:buChar char="v"/>
                      </a:pPr>
                      <a:r>
                        <a:rPr lang="en-US" sz="2000" b="0" i="0" u="none" strike="noStrike" kern="1200" dirty="0">
                          <a:solidFill>
                            <a:srgbClr val="000000"/>
                          </a:solidFill>
                          <a:latin typeface="+mn-lt"/>
                          <a:ea typeface="+mn-ea"/>
                          <a:cs typeface="+mn-cs"/>
                        </a:rPr>
                        <a:t>Recent hires felt they were without adequate resources to perform their jobs within the first few weeks. </a:t>
                      </a:r>
                      <a:endParaRPr lang="en-US" sz="2000" dirty="0"/>
                    </a:p>
                    <a:p>
                      <a:pPr marL="171450" lvl="0" indent="-171450" rtl="0" fontAlgn="base">
                        <a:buFont typeface="Wingdings" panose="05000000000000000000" pitchFamily="2" charset="2"/>
                        <a:buChar char="v"/>
                      </a:pPr>
                      <a:r>
                        <a:rPr lang="en-US" sz="2000" b="0" i="0" u="none" strike="noStrike" kern="1200" dirty="0">
                          <a:solidFill>
                            <a:srgbClr val="000000"/>
                          </a:solidFill>
                          <a:latin typeface="+mn-lt"/>
                          <a:ea typeface="+mn-ea"/>
                          <a:cs typeface="+mn-cs"/>
                        </a:rPr>
                        <a:t>Recent hires expressed that learning the team dynamics was a challenge. </a:t>
                      </a:r>
                      <a:endParaRPr lang="en-US" sz="2000" dirty="0"/>
                    </a:p>
                    <a:p>
                      <a:pPr marL="171450" lvl="0" indent="-171450" rtl="0" fontAlgn="base">
                        <a:buFont typeface="Wingdings" panose="05000000000000000000" pitchFamily="2" charset="2"/>
                        <a:buChar char="v"/>
                      </a:pPr>
                      <a:r>
                        <a:rPr lang="en-US" sz="2000" b="0" i="0" u="none" strike="noStrike" kern="1200" dirty="0">
                          <a:solidFill>
                            <a:srgbClr val="000000"/>
                          </a:solidFill>
                          <a:latin typeface="+mn-lt"/>
                          <a:ea typeface="+mn-ea"/>
                          <a:cs typeface="+mn-cs"/>
                        </a:rPr>
                        <a:t>Recent hires expressed having to learn informally on their own how </a:t>
                      </a:r>
                      <a:r>
                        <a:rPr lang="en-US" sz="2000" b="0" i="0" u="none" strike="noStrike" kern="1200" dirty="0" err="1">
                          <a:solidFill>
                            <a:srgbClr val="000000"/>
                          </a:solidFill>
                          <a:latin typeface="+mn-lt"/>
                          <a:ea typeface="+mn-ea"/>
                          <a:cs typeface="+mn-cs"/>
                        </a:rPr>
                        <a:t>OeL</a:t>
                      </a:r>
                      <a:r>
                        <a:rPr lang="en-US" sz="2000" b="0" i="0" u="none" strike="noStrike" kern="1200" dirty="0">
                          <a:solidFill>
                            <a:srgbClr val="000000"/>
                          </a:solidFill>
                          <a:latin typeface="+mn-lt"/>
                          <a:ea typeface="+mn-ea"/>
                          <a:cs typeface="+mn-cs"/>
                        </a:rPr>
                        <a:t> operates. </a:t>
                      </a:r>
                      <a:endParaRPr lang="en-US" sz="2000" dirty="0"/>
                    </a:p>
                  </a:txBody>
                  <a:tcPr>
                    <a:solidFill>
                      <a:schemeClr val="accent5">
                        <a:lumMod val="20000"/>
                        <a:lumOff val="80000"/>
                      </a:schemeClr>
                    </a:solidFill>
                  </a:tcPr>
                </a:tc>
                <a:extLst>
                  <a:ext uri="{0D108BD9-81ED-4DB2-BD59-A6C34878D82A}">
                    <a16:rowId xmlns:a16="http://schemas.microsoft.com/office/drawing/2014/main" val="10002"/>
                  </a:ext>
                </a:extLst>
              </a:tr>
              <a:tr h="370839">
                <a:tc>
                  <a:txBody>
                    <a:bodyPr/>
                    <a:lstStyle/>
                    <a:p>
                      <a:r>
                        <a:rPr lang="en-US" dirty="0"/>
                        <a:t>Electronic Survey (n=1)</a:t>
                      </a:r>
                    </a:p>
                  </a:txBody>
                  <a:tcPr>
                    <a:solidFill>
                      <a:schemeClr val="accent5">
                        <a:lumMod val="20000"/>
                        <a:lumOff val="80000"/>
                      </a:schemeClr>
                    </a:solidFill>
                  </a:tcPr>
                </a:tc>
                <a:tc vMerge="1">
                  <a:txBody>
                    <a:bodyPr/>
                    <a:lstStyle/>
                    <a:p>
                      <a:pPr fontAlgn="base"/>
                      <a:endParaRPr lang="en-US"/>
                    </a:p>
                  </a:txBody>
                  <a:tcPr/>
                </a:tc>
                <a:extLst>
                  <a:ext uri="{0D108BD9-81ED-4DB2-BD59-A6C34878D82A}">
                    <a16:rowId xmlns:a16="http://schemas.microsoft.com/office/drawing/2014/main" val="10003"/>
                  </a:ext>
                </a:extLst>
              </a:tr>
              <a:tr h="370839">
                <a:tc>
                  <a:txBody>
                    <a:bodyPr/>
                    <a:lstStyle/>
                    <a:p>
                      <a:r>
                        <a:rPr lang="en-US" dirty="0"/>
                        <a:t>Interviews</a:t>
                      </a:r>
                    </a:p>
                  </a:txBody>
                  <a:tcPr>
                    <a:solidFill>
                      <a:schemeClr val="accent5">
                        <a:lumMod val="20000"/>
                        <a:lumOff val="80000"/>
                      </a:schemeClr>
                    </a:solidFill>
                  </a:tcPr>
                </a:tc>
                <a:tc vMerge="1">
                  <a:txBody>
                    <a:bodyPr/>
                    <a:lstStyle/>
                    <a:p>
                      <a:pPr fontAlgn="base"/>
                      <a:endParaRPr lang="en-US"/>
                    </a:p>
                  </a:txBody>
                  <a:tcPr/>
                </a:tc>
                <a:extLst>
                  <a:ext uri="{0D108BD9-81ED-4DB2-BD59-A6C34878D82A}">
                    <a16:rowId xmlns:a16="http://schemas.microsoft.com/office/drawing/2014/main" val="10004"/>
                  </a:ext>
                </a:extLst>
              </a:tr>
            </a:tbl>
          </a:graphicData>
        </a:graphic>
      </p:graphicFrame>
      <p:pic>
        <p:nvPicPr>
          <p:cNvPr id="5" name="Audio 4">
            <a:hlinkClick r:id="" action="ppaction://media"/>
            <a:extLst>
              <a:ext uri="{FF2B5EF4-FFF2-40B4-BE49-F238E27FC236}">
                <a16:creationId xmlns:a16="http://schemas.microsoft.com/office/drawing/2014/main" id="{BA51ACC7-4B4D-934C-9CBC-F3205FE82D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72737878"/>
      </p:ext>
    </p:extLst>
  </p:cSld>
  <p:clrMapOvr>
    <a:masterClrMapping/>
  </p:clrMapOvr>
  <mc:AlternateContent xmlns:mc="http://schemas.openxmlformats.org/markup-compatibility/2006" xmlns:p14="http://schemas.microsoft.com/office/powerpoint/2010/main">
    <mc:Choice Requires="p14">
      <p:transition spd="slow" p14:dur="2000" advTm="42359"/>
    </mc:Choice>
    <mc:Fallback xmlns="">
      <p:transition spd="slow" advTm="42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797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49275"/>
          </a:xfrm>
        </p:spPr>
        <p:txBody>
          <a:bodyPr>
            <a:normAutofit fontScale="90000"/>
          </a:bodyPr>
          <a:lstStyle/>
          <a:p>
            <a:r>
              <a:rPr lang="en-US" dirty="0">
                <a:solidFill>
                  <a:srgbClr val="007976"/>
                </a:solidFill>
              </a:rPr>
              <a:t>Findings: Behavior</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18857324"/>
              </p:ext>
            </p:extLst>
          </p:nvPr>
        </p:nvGraphicFramePr>
        <p:xfrm>
          <a:off x="519764" y="914399"/>
          <a:ext cx="10905424" cy="4012760"/>
        </p:xfrm>
        <a:graphic>
          <a:graphicData uri="http://schemas.openxmlformats.org/drawingml/2006/table">
            <a:tbl>
              <a:tblPr firstRow="1" bandRow="1">
                <a:tableStyleId>{5C22544A-7EE6-4342-B048-85BDC9FD1C3A}</a:tableStyleId>
              </a:tblPr>
              <a:tblGrid>
                <a:gridCol w="2939362">
                  <a:extLst>
                    <a:ext uri="{9D8B030D-6E8A-4147-A177-3AD203B41FA5}">
                      <a16:colId xmlns:a16="http://schemas.microsoft.com/office/drawing/2014/main" val="20000"/>
                    </a:ext>
                  </a:extLst>
                </a:gridCol>
                <a:gridCol w="7966062">
                  <a:extLst>
                    <a:ext uri="{9D8B030D-6E8A-4147-A177-3AD203B41FA5}">
                      <a16:colId xmlns:a16="http://schemas.microsoft.com/office/drawing/2014/main" val="20001"/>
                    </a:ext>
                  </a:extLst>
                </a:gridCol>
              </a:tblGrid>
              <a:tr h="1585159">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kern="1200" dirty="0">
                          <a:solidFill>
                            <a:schemeClr val="lt1"/>
                          </a:solidFill>
                          <a:effectLst/>
                          <a:latin typeface="+mn-lt"/>
                          <a:ea typeface="+mn-ea"/>
                          <a:cs typeface="+mn-cs"/>
                        </a:rPr>
                        <a:t>Key Question 3: To what degree is this training impacting participants job performance?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kern="1200" dirty="0">
                          <a:solidFill>
                            <a:schemeClr val="lt1"/>
                          </a:solidFill>
                          <a:effectLst/>
                          <a:latin typeface="+mn-lt"/>
                          <a:ea typeface="+mn-ea"/>
                          <a:cs typeface="+mn-cs"/>
                        </a:rPr>
                        <a:t>Indicators: Trainee exhibits relevant technical and soft skills. </a:t>
                      </a:r>
                    </a:p>
                  </a:txBody>
                  <a:tcPr>
                    <a:solidFill>
                      <a:schemeClr val="accent5"/>
                    </a:solidFill>
                  </a:tcPr>
                </a:tc>
                <a:tc hMerge="1">
                  <a:txBody>
                    <a:bodyPr/>
                    <a:lstStyle/>
                    <a:p>
                      <a:endParaRPr lang="en-US" dirty="0"/>
                    </a:p>
                  </a:txBody>
                  <a:tcPr/>
                </a:tc>
                <a:extLst>
                  <a:ext uri="{0D108BD9-81ED-4DB2-BD59-A6C34878D82A}">
                    <a16:rowId xmlns:a16="http://schemas.microsoft.com/office/drawing/2014/main" val="10000"/>
                  </a:ext>
                </a:extLst>
              </a:tr>
              <a:tr h="465023">
                <a:tc>
                  <a:txBody>
                    <a:bodyPr/>
                    <a:lstStyle/>
                    <a:p>
                      <a:r>
                        <a:rPr lang="en-US" b="1" dirty="0"/>
                        <a:t>Data</a:t>
                      </a:r>
                      <a:r>
                        <a:rPr lang="en-US" b="1" baseline="0" dirty="0"/>
                        <a:t> Collection Method</a:t>
                      </a:r>
                      <a:endParaRPr lang="en-US" b="1" dirty="0"/>
                    </a:p>
                  </a:txBody>
                  <a:tcPr>
                    <a:solidFill>
                      <a:schemeClr val="accent5">
                        <a:lumMod val="20000"/>
                        <a:lumOff val="80000"/>
                      </a:schemeClr>
                    </a:solidFill>
                  </a:tcPr>
                </a:tc>
                <a:tc>
                  <a:txBody>
                    <a:bodyPr/>
                    <a:lstStyle/>
                    <a:p>
                      <a:r>
                        <a:rPr lang="en-US" dirty="0"/>
                        <a:t> </a:t>
                      </a:r>
                      <a:r>
                        <a:rPr lang="en-US" b="1" dirty="0"/>
                        <a:t>Findings</a:t>
                      </a:r>
                    </a:p>
                  </a:txBody>
                  <a:tcPr>
                    <a:solidFill>
                      <a:schemeClr val="accent5">
                        <a:lumMod val="20000"/>
                        <a:lumOff val="80000"/>
                      </a:schemeClr>
                    </a:solidFill>
                  </a:tcPr>
                </a:tc>
                <a:extLst>
                  <a:ext uri="{0D108BD9-81ED-4DB2-BD59-A6C34878D82A}">
                    <a16:rowId xmlns:a16="http://schemas.microsoft.com/office/drawing/2014/main" val="10001"/>
                  </a:ext>
                </a:extLst>
              </a:tr>
              <a:tr h="981289">
                <a:tc>
                  <a:txBody>
                    <a:bodyPr/>
                    <a:lstStyle/>
                    <a:p>
                      <a:r>
                        <a:rPr lang="en-US" dirty="0"/>
                        <a:t>Observation 1</a:t>
                      </a:r>
                    </a:p>
                  </a:txBody>
                  <a:tcPr>
                    <a:solidFill>
                      <a:schemeClr val="accent5">
                        <a:lumMod val="20000"/>
                        <a:lumOff val="80000"/>
                      </a:schemeClr>
                    </a:solidFill>
                  </a:tcPr>
                </a:tc>
                <a:tc>
                  <a:txBody>
                    <a:bodyPr/>
                    <a:lstStyle/>
                    <a:p>
                      <a:pPr marL="171450" indent="-171450" algn="l" rtl="0" fontAlgn="base">
                        <a:buFont typeface="Wingdings" panose="05000000000000000000" pitchFamily="2" charset="2"/>
                        <a:buChar char="v"/>
                      </a:pPr>
                      <a:r>
                        <a:rPr lang="en-US" sz="2000" b="0" i="0" u="none" strike="noStrike" dirty="0">
                          <a:solidFill>
                            <a:srgbClr val="000000"/>
                          </a:solidFill>
                          <a:latin typeface="+mn-lt"/>
                        </a:rPr>
                        <a:t>No performance deficiencies were observed</a:t>
                      </a:r>
                    </a:p>
                  </a:txBody>
                  <a:tcPr>
                    <a:solidFill>
                      <a:schemeClr val="accent5">
                        <a:lumMod val="20000"/>
                        <a:lumOff val="80000"/>
                      </a:schemeClr>
                    </a:solidFill>
                  </a:tcPr>
                </a:tc>
                <a:extLst>
                  <a:ext uri="{0D108BD9-81ED-4DB2-BD59-A6C34878D82A}">
                    <a16:rowId xmlns:a16="http://schemas.microsoft.com/office/drawing/2014/main" val="10002"/>
                  </a:ext>
                </a:extLst>
              </a:tr>
              <a:tr h="981289">
                <a:tc>
                  <a:txBody>
                    <a:bodyPr/>
                    <a:lstStyle/>
                    <a:p>
                      <a:r>
                        <a:rPr lang="en-US" dirty="0"/>
                        <a:t>Observation 2</a:t>
                      </a:r>
                    </a:p>
                  </a:txBody>
                  <a:tcPr>
                    <a:solidFill>
                      <a:schemeClr val="accent5">
                        <a:lumMod val="20000"/>
                        <a:lumOff val="80000"/>
                      </a:schemeClr>
                    </a:solidFill>
                  </a:tcPr>
                </a:tc>
                <a:tc>
                  <a:txBody>
                    <a:bodyPr/>
                    <a:lstStyle/>
                    <a:p>
                      <a:pPr marL="171450" indent="-171450" rtl="0" fontAlgn="base">
                        <a:buFont typeface="Wingdings" panose="05000000000000000000" pitchFamily="2" charset="2"/>
                        <a:buChar char="v"/>
                      </a:pPr>
                      <a:r>
                        <a:rPr lang="en-US" sz="2000" b="0" i="0" u="none" strike="noStrike" kern="1200" dirty="0">
                          <a:solidFill>
                            <a:srgbClr val="000000"/>
                          </a:solidFill>
                          <a:latin typeface="+mn-lt"/>
                          <a:ea typeface="+mn-ea"/>
                          <a:cs typeface="+mn-cs"/>
                        </a:rPr>
                        <a:t>No performance deficiencies were observed</a:t>
                      </a:r>
                    </a:p>
                  </a:txBody>
                  <a:tcPr>
                    <a:solidFill>
                      <a:schemeClr val="accent5">
                        <a:lumMod val="20000"/>
                        <a:lumOff val="80000"/>
                      </a:schemeClr>
                    </a:solidFill>
                  </a:tcPr>
                </a:tc>
                <a:extLst>
                  <a:ext uri="{0D108BD9-81ED-4DB2-BD59-A6C34878D82A}">
                    <a16:rowId xmlns:a16="http://schemas.microsoft.com/office/drawing/2014/main" val="10003"/>
                  </a:ext>
                </a:extLst>
              </a:tr>
            </a:tbl>
          </a:graphicData>
        </a:graphic>
      </p:graphicFrame>
      <p:pic>
        <p:nvPicPr>
          <p:cNvPr id="3" name="Slide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9000" y="5843337"/>
            <a:ext cx="609600" cy="609600"/>
          </a:xfrm>
          <a:prstGeom prst="rect">
            <a:avLst/>
          </a:prstGeom>
        </p:spPr>
      </p:pic>
    </p:spTree>
    <p:extLst>
      <p:ext uri="{BB962C8B-B14F-4D97-AF65-F5344CB8AC3E}">
        <p14:creationId xmlns:p14="http://schemas.microsoft.com/office/powerpoint/2010/main" val="1614942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6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Banded</Template>
  <TotalTime>249</TotalTime>
  <Words>1477</Words>
  <Application>Microsoft Office PowerPoint</Application>
  <PresentationFormat>Widescreen</PresentationFormat>
  <Paragraphs>210</Paragraphs>
  <Slides>16</Slides>
  <Notes>16</Notes>
  <HiddenSlides>0</HiddenSlides>
  <MMClips>16</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Banded</vt:lpstr>
      <vt:lpstr>PowerPoint Presentation</vt:lpstr>
      <vt:lpstr>Background</vt:lpstr>
      <vt:lpstr>Purpose</vt:lpstr>
      <vt:lpstr>Methodology</vt:lpstr>
      <vt:lpstr>Intended Use of Evaluation Results </vt:lpstr>
      <vt:lpstr>Limitations</vt:lpstr>
      <vt:lpstr>Findings: Reaction</vt:lpstr>
      <vt:lpstr>Findings: Learning</vt:lpstr>
      <vt:lpstr>Findings: Behavior</vt:lpstr>
      <vt:lpstr>Conclusions</vt:lpstr>
      <vt:lpstr>Conclusions</vt:lpstr>
      <vt:lpstr>Recommendations</vt:lpstr>
      <vt:lpstr>Provide new hires with:</vt:lpstr>
      <vt:lpstr>Strategies for Implementation</vt:lpstr>
      <vt:lpstr>Strategies for Implementation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alan sandrin</dc:creator>
  <cp:lastModifiedBy>Strawn, Nikki Nicole</cp:lastModifiedBy>
  <cp:revision>20</cp:revision>
  <dcterms:created xsi:type="dcterms:W3CDTF">2018-04-24T19:22:03Z</dcterms:created>
  <dcterms:modified xsi:type="dcterms:W3CDTF">2018-04-25T20:26:49Z</dcterms:modified>
</cp:coreProperties>
</file>

<file path=docProps/thumbnail.jpeg>
</file>